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5"/>
  </p:notesMasterIdLst>
  <p:handoutMasterIdLst>
    <p:handoutMasterId r:id="rId16"/>
  </p:handoutMasterIdLst>
  <p:sldIdLst>
    <p:sldId id="256" r:id="rId5"/>
    <p:sldId id="257" r:id="rId6"/>
    <p:sldId id="258" r:id="rId7"/>
    <p:sldId id="1341" r:id="rId8"/>
    <p:sldId id="259" r:id="rId9"/>
    <p:sldId id="260" r:id="rId10"/>
    <p:sldId id="1340" r:id="rId11"/>
    <p:sldId id="261" r:id="rId12"/>
    <p:sldId id="262" r:id="rId13"/>
    <p:sldId id="1342"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2BFE8"/>
    <a:srgbClr val="33CCFF"/>
    <a:srgbClr val="20A3DD"/>
    <a:srgbClr val="0099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322AAD-ECD9-4EF9-9203-5F259C0923ED}" v="42" dt="2021-10-14T14:36:58.1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notesViewPr>
    <p:cSldViewPr snapToGrid="0">
      <p:cViewPr varScale="1">
        <p:scale>
          <a:sx n="62" d="100"/>
          <a:sy n="62" d="100"/>
        </p:scale>
        <p:origin x="3154" y="7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1FB0217-1B2B-45D8-B27B-D66660EE7B8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0D0378C3-93BC-4FF9-BEDB-4D17D8A87FF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1572CBD-6C08-4037-AB91-BA83FF85ACC2}" type="datetimeFigureOut">
              <a:rPr lang="en-GB" smtClean="0"/>
              <a:t>14/10/2021</a:t>
            </a:fld>
            <a:endParaRPr lang="en-GB" dirty="0"/>
          </a:p>
        </p:txBody>
      </p:sp>
      <p:sp>
        <p:nvSpPr>
          <p:cNvPr id="4" name="Footer Placeholder 3">
            <a:extLst>
              <a:ext uri="{FF2B5EF4-FFF2-40B4-BE49-F238E27FC236}">
                <a16:creationId xmlns:a16="http://schemas.microsoft.com/office/drawing/2014/main" id="{EB352BA2-0D59-4F66-A87F-E9F2DC9E7F5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A2770BB3-0A64-4707-8F2E-71B92A95866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FD2CE0E-3FCC-4C07-8E9E-7D1CE65AB42A}" type="slidenum">
              <a:rPr lang="en-GB" smtClean="0"/>
              <a:t>‹#›</a:t>
            </a:fld>
            <a:endParaRPr lang="en-GB" dirty="0"/>
          </a:p>
        </p:txBody>
      </p:sp>
    </p:spTree>
    <p:extLst>
      <p:ext uri="{BB962C8B-B14F-4D97-AF65-F5344CB8AC3E}">
        <p14:creationId xmlns:p14="http://schemas.microsoft.com/office/powerpoint/2010/main" val="7567492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C3D08F-76F3-4CB7-ADD6-D11EC8CED72C}" type="datetimeFigureOut">
              <a:rPr lang="en-GB" smtClean="0"/>
              <a:t>14/10/2021</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12D8B3-C654-434F-9073-F098E4FB1D9B}" type="slidenum">
              <a:rPr lang="en-GB" smtClean="0"/>
              <a:t>‹#›</a:t>
            </a:fld>
            <a:endParaRPr lang="en-GB" dirty="0"/>
          </a:p>
        </p:txBody>
      </p:sp>
    </p:spTree>
    <p:extLst>
      <p:ext uri="{BB962C8B-B14F-4D97-AF65-F5344CB8AC3E}">
        <p14:creationId xmlns:p14="http://schemas.microsoft.com/office/powerpoint/2010/main" val="1595505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7.jpe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02E95ED-6DAC-4026-8759-A562F381D150}"/>
              </a:ext>
            </a:extLst>
          </p:cNvPr>
          <p:cNvGrpSpPr/>
          <p:nvPr userDrawn="1"/>
        </p:nvGrpSpPr>
        <p:grpSpPr>
          <a:xfrm>
            <a:off x="448929" y="950438"/>
            <a:ext cx="11294142" cy="4957124"/>
            <a:chOff x="704851" y="1076963"/>
            <a:chExt cx="10787262" cy="4637398"/>
          </a:xfrm>
        </p:grpSpPr>
        <p:sp>
          <p:nvSpPr>
            <p:cNvPr id="7" name="Rectangle 6">
              <a:extLst>
                <a:ext uri="{FF2B5EF4-FFF2-40B4-BE49-F238E27FC236}">
                  <a16:creationId xmlns:a16="http://schemas.microsoft.com/office/drawing/2014/main" id="{87B0CA4B-D909-42C0-8325-08C019291404}"/>
                </a:ext>
              </a:extLst>
            </p:cNvPr>
            <p:cNvSpPr/>
            <p:nvPr userDrawn="1"/>
          </p:nvSpPr>
          <p:spPr>
            <a:xfrm>
              <a:off x="704851" y="2637786"/>
              <a:ext cx="10778970" cy="3076575"/>
            </a:xfrm>
            <a:prstGeom prst="rect">
              <a:avLst/>
            </a:prstGeom>
            <a:solidFill>
              <a:srgbClr val="20A3DD"/>
            </a:solidFill>
            <a:ln>
              <a:solidFill>
                <a:srgbClr val="20A3D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3" name="Picture 12" descr="A picture containing food, drawing&#10;&#10;Description automatically generated">
              <a:extLst>
                <a:ext uri="{FF2B5EF4-FFF2-40B4-BE49-F238E27FC236}">
                  <a16:creationId xmlns:a16="http://schemas.microsoft.com/office/drawing/2014/main" id="{0330FC51-D15C-4654-BEA6-A75FAD1140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66781" y="1076963"/>
              <a:ext cx="3525332" cy="1145054"/>
            </a:xfrm>
            <a:prstGeom prst="rect">
              <a:avLst/>
            </a:prstGeom>
          </p:spPr>
        </p:pic>
      </p:grpSp>
      <p:sp>
        <p:nvSpPr>
          <p:cNvPr id="3" name="Title 2">
            <a:extLst>
              <a:ext uri="{FF2B5EF4-FFF2-40B4-BE49-F238E27FC236}">
                <a16:creationId xmlns:a16="http://schemas.microsoft.com/office/drawing/2014/main" id="{0E29C2D4-73CF-47C6-9419-B6A21A364E96}"/>
              </a:ext>
            </a:extLst>
          </p:cNvPr>
          <p:cNvSpPr>
            <a:spLocks noGrp="1"/>
          </p:cNvSpPr>
          <p:nvPr>
            <p:ph type="title" hasCustomPrompt="1"/>
          </p:nvPr>
        </p:nvSpPr>
        <p:spPr>
          <a:xfrm>
            <a:off x="833859" y="3205941"/>
            <a:ext cx="10515600" cy="1057276"/>
          </a:xfrm>
          <a:prstGeom prst="rect">
            <a:avLst/>
          </a:prstGeom>
        </p:spPr>
        <p:txBody>
          <a:bodyPr anchor="ctr"/>
          <a:lstStyle>
            <a:lvl1pPr>
              <a:defRPr sz="6000" b="1">
                <a:solidFill>
                  <a:schemeClr val="bg1"/>
                </a:solidFill>
                <a:latin typeface="+mn-lt"/>
                <a:cs typeface="Arial" panose="020B0604020202020204" pitchFamily="34" charset="0"/>
              </a:defRPr>
            </a:lvl1pPr>
          </a:lstStyle>
          <a:p>
            <a:r>
              <a:rPr lang="en-GB" dirty="0"/>
              <a:t>Tees Valley Capability Statement </a:t>
            </a:r>
          </a:p>
        </p:txBody>
      </p:sp>
    </p:spTree>
    <p:extLst>
      <p:ext uri="{BB962C8B-B14F-4D97-AF65-F5344CB8AC3E}">
        <p14:creationId xmlns:p14="http://schemas.microsoft.com/office/powerpoint/2010/main" val="31140095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22BC8-565B-4151-BD41-37AB1E44F1D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A425BB0-FE7E-4E10-8567-0F872DB4D3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BE40AA9-EBFF-4515-B797-A571ECD1FC99}"/>
              </a:ext>
            </a:extLst>
          </p:cNvPr>
          <p:cNvSpPr>
            <a:spLocks noGrp="1"/>
          </p:cNvSpPr>
          <p:nvPr>
            <p:ph type="dt" sz="half" idx="10"/>
          </p:nvPr>
        </p:nvSpPr>
        <p:spPr/>
        <p:txBody>
          <a:bodyPr/>
          <a:lstStyle/>
          <a:p>
            <a:fld id="{A8FF1837-826B-4FA9-9BFB-E4EE3E33AC73}" type="datetimeFigureOut">
              <a:rPr lang="en-GB" smtClean="0"/>
              <a:t>14/10/2021</a:t>
            </a:fld>
            <a:endParaRPr lang="en-GB" dirty="0"/>
          </a:p>
        </p:txBody>
      </p:sp>
      <p:sp>
        <p:nvSpPr>
          <p:cNvPr id="5" name="Footer Placeholder 4">
            <a:extLst>
              <a:ext uri="{FF2B5EF4-FFF2-40B4-BE49-F238E27FC236}">
                <a16:creationId xmlns:a16="http://schemas.microsoft.com/office/drawing/2014/main" id="{61BC43CA-E137-4F4D-BB80-A53779AA7B51}"/>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91EC735F-FE90-4EF9-8912-FE1CCCC3AF62}"/>
              </a:ext>
            </a:extLst>
          </p:cNvPr>
          <p:cNvSpPr>
            <a:spLocks noGrp="1"/>
          </p:cNvSpPr>
          <p:nvPr>
            <p:ph type="sldNum" sz="quarter" idx="12"/>
          </p:nvPr>
        </p:nvSpPr>
        <p:spPr/>
        <p:txBody>
          <a:bodyPr/>
          <a:lstStyle/>
          <a:p>
            <a:fld id="{2D93069D-C61B-4AEE-809C-7E3B5C8F354F}" type="slidenum">
              <a:rPr lang="en-GB" smtClean="0"/>
              <a:t>‹#›</a:t>
            </a:fld>
            <a:endParaRPr lang="en-GB" dirty="0"/>
          </a:p>
        </p:txBody>
      </p:sp>
    </p:spTree>
    <p:extLst>
      <p:ext uri="{BB962C8B-B14F-4D97-AF65-F5344CB8AC3E}">
        <p14:creationId xmlns:p14="http://schemas.microsoft.com/office/powerpoint/2010/main" val="2768430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Section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03B29F7-938C-42DC-B02E-3E1F6DEB1B94}"/>
              </a:ext>
            </a:extLst>
          </p:cNvPr>
          <p:cNvSpPr/>
          <p:nvPr userDrawn="1"/>
        </p:nvSpPr>
        <p:spPr>
          <a:xfrm>
            <a:off x="161925" y="165099"/>
            <a:ext cx="11868150" cy="6527801"/>
          </a:xfrm>
          <a:prstGeom prst="rect">
            <a:avLst/>
          </a:prstGeom>
          <a:solidFill>
            <a:srgbClr val="20A3DD"/>
          </a:solidFill>
          <a:ln>
            <a:solidFill>
              <a:srgbClr val="20A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descr="A picture containing drawing&#10;&#10;Description automatically generated">
            <a:extLst>
              <a:ext uri="{FF2B5EF4-FFF2-40B4-BE49-F238E27FC236}">
                <a16:creationId xmlns:a16="http://schemas.microsoft.com/office/drawing/2014/main" id="{1AF28B66-D55F-423E-98B1-9CD18FA10F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94407" y="465250"/>
            <a:ext cx="2627130" cy="1800000"/>
          </a:xfrm>
          <a:prstGeom prst="rect">
            <a:avLst/>
          </a:prstGeom>
        </p:spPr>
      </p:pic>
      <p:sp>
        <p:nvSpPr>
          <p:cNvPr id="6" name="Text Placeholder 5">
            <a:extLst>
              <a:ext uri="{FF2B5EF4-FFF2-40B4-BE49-F238E27FC236}">
                <a16:creationId xmlns:a16="http://schemas.microsoft.com/office/drawing/2014/main" id="{0ACCA8F7-6FE9-4469-B085-634D98F0F7BC}"/>
              </a:ext>
            </a:extLst>
          </p:cNvPr>
          <p:cNvSpPr>
            <a:spLocks noGrp="1"/>
          </p:cNvSpPr>
          <p:nvPr>
            <p:ph type="body" sz="quarter" idx="10"/>
          </p:nvPr>
        </p:nvSpPr>
        <p:spPr>
          <a:xfrm>
            <a:off x="831850" y="4038600"/>
            <a:ext cx="10515600" cy="1314450"/>
          </a:xfrm>
          <a:prstGeom prst="rect">
            <a:avLst/>
          </a:prstGeom>
        </p:spPr>
        <p:txBody>
          <a:bodyPr anchor="ctr"/>
          <a:lstStyle>
            <a:lvl1pPr marL="0" indent="0">
              <a:buNone/>
              <a:defRPr>
                <a:solidFill>
                  <a:schemeClr val="bg1"/>
                </a:solidFill>
                <a:latin typeface="+mn-lt"/>
                <a:cs typeface="Arial" panose="020B0604020202020204" pitchFamily="34" charset="0"/>
              </a:defRPr>
            </a:lvl1pPr>
          </a:lstStyle>
          <a:p>
            <a:pPr lvl="0"/>
            <a:endParaRPr lang="en-GB" dirty="0"/>
          </a:p>
        </p:txBody>
      </p:sp>
      <p:sp>
        <p:nvSpPr>
          <p:cNvPr id="14" name="Text Placeholder 5">
            <a:extLst>
              <a:ext uri="{FF2B5EF4-FFF2-40B4-BE49-F238E27FC236}">
                <a16:creationId xmlns:a16="http://schemas.microsoft.com/office/drawing/2014/main" id="{33611229-9B60-429D-A805-CA576DCA6040}"/>
              </a:ext>
            </a:extLst>
          </p:cNvPr>
          <p:cNvSpPr>
            <a:spLocks noGrp="1"/>
          </p:cNvSpPr>
          <p:nvPr>
            <p:ph type="body" sz="quarter" idx="11" hasCustomPrompt="1"/>
          </p:nvPr>
        </p:nvSpPr>
        <p:spPr>
          <a:xfrm>
            <a:off x="831850" y="2705100"/>
            <a:ext cx="10515600" cy="1314450"/>
          </a:xfrm>
          <a:prstGeom prst="rect">
            <a:avLst/>
          </a:prstGeom>
        </p:spPr>
        <p:txBody>
          <a:bodyPr/>
          <a:lstStyle>
            <a:lvl1pPr marL="0" indent="0">
              <a:buNone/>
              <a:defRPr sz="5000" b="1">
                <a:solidFill>
                  <a:schemeClr val="bg1"/>
                </a:solidFill>
                <a:latin typeface="+mn-lt"/>
                <a:cs typeface="Arial" panose="020B0604020202020204" pitchFamily="34" charset="0"/>
              </a:defRPr>
            </a:lvl1pPr>
          </a:lstStyle>
          <a:p>
            <a:pPr lvl="0"/>
            <a:r>
              <a:rPr lang="en-GB" dirty="0"/>
              <a:t>About Mercury3 Consult</a:t>
            </a:r>
          </a:p>
        </p:txBody>
      </p:sp>
    </p:spTree>
    <p:extLst>
      <p:ext uri="{BB962C8B-B14F-4D97-AF65-F5344CB8AC3E}">
        <p14:creationId xmlns:p14="http://schemas.microsoft.com/office/powerpoint/2010/main" val="10474223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Content (text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65346-5E9F-4A40-A433-AD52ED0D1701}"/>
              </a:ext>
            </a:extLst>
          </p:cNvPr>
          <p:cNvSpPr>
            <a:spLocks noGrp="1"/>
          </p:cNvSpPr>
          <p:nvPr>
            <p:ph type="title" hasCustomPrompt="1"/>
          </p:nvPr>
        </p:nvSpPr>
        <p:spPr>
          <a:xfrm>
            <a:off x="838200" y="365126"/>
            <a:ext cx="10515600" cy="613930"/>
          </a:xfrm>
          <a:prstGeom prst="rect">
            <a:avLst/>
          </a:prstGeom>
        </p:spPr>
        <p:txBody>
          <a:bodyPr anchor="t">
            <a:noAutofit/>
          </a:bodyPr>
          <a:lstStyle>
            <a:lvl1pPr>
              <a:defRPr sz="4000" b="1">
                <a:solidFill>
                  <a:srgbClr val="20A3DD"/>
                </a:solidFill>
                <a:latin typeface="Arial" panose="020B0604020202020204" pitchFamily="34" charset="0"/>
                <a:cs typeface="Arial" panose="020B0604020202020204" pitchFamily="34" charset="0"/>
              </a:defRPr>
            </a:lvl1pPr>
          </a:lstStyle>
          <a:p>
            <a:r>
              <a:rPr lang="en-US" dirty="0"/>
              <a:t>About Mercury3 Consult</a:t>
            </a:r>
            <a:endParaRPr lang="en-GB" dirty="0"/>
          </a:p>
        </p:txBody>
      </p:sp>
      <p:sp>
        <p:nvSpPr>
          <p:cNvPr id="10" name="Slide Number Placeholder 5">
            <a:extLst>
              <a:ext uri="{FF2B5EF4-FFF2-40B4-BE49-F238E27FC236}">
                <a16:creationId xmlns:a16="http://schemas.microsoft.com/office/drawing/2014/main" id="{AC128C1D-2D3F-4477-AA94-98EF0743E227}"/>
              </a:ext>
            </a:extLst>
          </p:cNvPr>
          <p:cNvSpPr txBox="1">
            <a:spLocks/>
          </p:cNvSpPr>
          <p:nvPr userDrawn="1"/>
        </p:nvSpPr>
        <p:spPr>
          <a:xfrm>
            <a:off x="263956" y="6411982"/>
            <a:ext cx="838200" cy="280918"/>
          </a:xfrm>
          <a:prstGeom prst="rect">
            <a:avLst/>
          </a:prstGeom>
        </p:spPr>
        <p:txBody>
          <a:bodyPr vert="horz" lIns="91440" tIns="45720" rIns="91440" bIns="45720" rtlCol="0" anchor="b"/>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dirty="0"/>
              <a:t>Page </a:t>
            </a:r>
            <a:fld id="{9B63E4A5-D417-4F64-A623-A3C69653DDBD}" type="slidenum">
              <a:rPr lang="en-GB" smtClean="0"/>
              <a:pPr algn="ctr"/>
              <a:t>‹#›</a:t>
            </a:fld>
            <a:endParaRPr lang="en-GB" dirty="0"/>
          </a:p>
        </p:txBody>
      </p:sp>
      <p:cxnSp>
        <p:nvCxnSpPr>
          <p:cNvPr id="12" name="Straight Connector 11">
            <a:extLst>
              <a:ext uri="{FF2B5EF4-FFF2-40B4-BE49-F238E27FC236}">
                <a16:creationId xmlns:a16="http://schemas.microsoft.com/office/drawing/2014/main" id="{9EE211BD-07AC-43C6-8501-B7C365591AB3}"/>
              </a:ext>
            </a:extLst>
          </p:cNvPr>
          <p:cNvCxnSpPr/>
          <p:nvPr userDrawn="1"/>
        </p:nvCxnSpPr>
        <p:spPr>
          <a:xfrm>
            <a:off x="838200" y="979056"/>
            <a:ext cx="7534275" cy="0"/>
          </a:xfrm>
          <a:prstGeom prst="line">
            <a:avLst/>
          </a:prstGeom>
          <a:ln w="28575">
            <a:solidFill>
              <a:srgbClr val="20A3DD"/>
            </a:solidFill>
          </a:ln>
        </p:spPr>
        <p:style>
          <a:lnRef idx="1">
            <a:schemeClr val="accent1"/>
          </a:lnRef>
          <a:fillRef idx="0">
            <a:schemeClr val="accent1"/>
          </a:fillRef>
          <a:effectRef idx="0">
            <a:schemeClr val="accent1"/>
          </a:effectRef>
          <a:fontRef idx="minor">
            <a:schemeClr val="tx1"/>
          </a:fontRef>
        </p:style>
      </p:cxnSp>
      <p:pic>
        <p:nvPicPr>
          <p:cNvPr id="15" name="Picture 14" descr="A close up of a logo&#10;&#10;Description automatically generated">
            <a:extLst>
              <a:ext uri="{FF2B5EF4-FFF2-40B4-BE49-F238E27FC236}">
                <a16:creationId xmlns:a16="http://schemas.microsoft.com/office/drawing/2014/main" id="{D3ED07E0-C988-4BB4-9159-6C1579F4EC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9556" y="5906004"/>
            <a:ext cx="1148488" cy="786896"/>
          </a:xfrm>
          <a:prstGeom prst="rect">
            <a:avLst/>
          </a:prstGeom>
        </p:spPr>
      </p:pic>
      <p:sp>
        <p:nvSpPr>
          <p:cNvPr id="4" name="TextBox 3">
            <a:extLst>
              <a:ext uri="{FF2B5EF4-FFF2-40B4-BE49-F238E27FC236}">
                <a16:creationId xmlns:a16="http://schemas.microsoft.com/office/drawing/2014/main" id="{336810FB-6BAD-4F14-A0B0-1DA6062587C4}"/>
              </a:ext>
            </a:extLst>
          </p:cNvPr>
          <p:cNvSpPr txBox="1"/>
          <p:nvPr userDrawn="1"/>
        </p:nvSpPr>
        <p:spPr>
          <a:xfrm>
            <a:off x="534906" y="1337588"/>
            <a:ext cx="7534274" cy="5355312"/>
          </a:xfrm>
          <a:prstGeom prst="rect">
            <a:avLst/>
          </a:prstGeom>
          <a:noFill/>
        </p:spPr>
        <p:txBody>
          <a:bodyPr wrap="square" rtlCol="0">
            <a:spAutoFit/>
          </a:bodyPr>
          <a:lstStyle/>
          <a:p>
            <a:pPr marL="180000" algn="just">
              <a:spcBef>
                <a:spcPts val="0"/>
              </a:spcBef>
            </a:pPr>
            <a:r>
              <a:rPr lang="en-GB" dirty="0">
                <a:solidFill>
                  <a:schemeClr val="tx1"/>
                </a:solidFill>
              </a:rPr>
              <a:t>In 2017, Mercury3 Consult was established by 3 friends, each consultants with long standing careers in programme and project management. They recognised that every project is unique and a “one size fits all” approach was one which was too often applied. </a:t>
            </a:r>
          </a:p>
          <a:p>
            <a:pPr marL="180000" algn="just">
              <a:spcBef>
                <a:spcPts val="0"/>
              </a:spcBef>
            </a:pPr>
            <a:endParaRPr lang="en-GB" dirty="0">
              <a:solidFill>
                <a:schemeClr val="tx1"/>
              </a:solidFill>
            </a:endParaRPr>
          </a:p>
          <a:p>
            <a:pPr marL="180000" algn="just">
              <a:spcBef>
                <a:spcPts val="0"/>
              </a:spcBef>
            </a:pPr>
            <a:r>
              <a:rPr lang="en-GB" dirty="0">
                <a:solidFill>
                  <a:schemeClr val="tx1"/>
                </a:solidFill>
              </a:rPr>
              <a:t>At Mercury3, it is recognised that our Clients are all different and require bespoke, tailored solutions to meet their needs. We do this by listening, understanding requirements and building a relationship based on honest feedback and trust.</a:t>
            </a:r>
          </a:p>
          <a:p>
            <a:pPr marL="180000" algn="just">
              <a:spcBef>
                <a:spcPts val="0"/>
              </a:spcBef>
            </a:pPr>
            <a:endParaRPr lang="en-GB" dirty="0">
              <a:solidFill>
                <a:schemeClr val="tx1"/>
              </a:solidFill>
            </a:endParaRPr>
          </a:p>
          <a:p>
            <a:pPr marL="180000" algn="just">
              <a:spcBef>
                <a:spcPts val="0"/>
              </a:spcBef>
            </a:pPr>
            <a:r>
              <a:rPr lang="en-US" sz="1800" kern="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Mercury3 has </a:t>
            </a:r>
            <a:r>
              <a:rPr lang="en-US" sz="1800" kern="0" spc="5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experienced</a:t>
            </a:r>
            <a:r>
              <a:rPr lang="en-US" sz="1800" kern="0" spc="55"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800" kern="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significant</a:t>
            </a:r>
            <a:r>
              <a:rPr lang="en-US" sz="1800" kern="0" spc="5"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800" kern="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growth and developed a burgeoning reputation, despite the unprecedented environment we are currently operating within. Key to this has been our flexible </a:t>
            </a:r>
            <a:r>
              <a:rPr lang="en-US" sz="1800" kern="0" spc="45"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approach</a:t>
            </a:r>
            <a:r>
              <a:rPr lang="en-US" sz="1800" kern="0" spc="5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800" kern="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and</a:t>
            </a:r>
            <a:r>
              <a:rPr lang="en-US" sz="1800" kern="0" spc="5"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 </a:t>
            </a:r>
            <a:r>
              <a:rPr lang="en-US" sz="1800" kern="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commitment</a:t>
            </a:r>
            <a:r>
              <a:rPr lang="en-US" sz="1800" kern="0" spc="5"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800" kern="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to</a:t>
            </a:r>
            <a:r>
              <a:rPr lang="en-US" sz="1800" kern="0" spc="5"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800" kern="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provide</a:t>
            </a:r>
            <a:r>
              <a:rPr lang="en-US" kern="0" spc="5" dirty="0">
                <a:solidFill>
                  <a:schemeClr val="tx1"/>
                </a:solidFill>
                <a:latin typeface="Calibri" panose="020F0502020204030204" pitchFamily="34" charset="0"/>
                <a:ea typeface="Times New Roman" panose="02020603050405020304" pitchFamily="18" charset="0"/>
                <a:cs typeface="Times New Roman" panose="02020603050405020304" pitchFamily="18" charset="0"/>
              </a:rPr>
              <a:t> </a:t>
            </a:r>
            <a:r>
              <a:rPr lang="en-US" sz="1800" kern="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our</a:t>
            </a:r>
            <a:r>
              <a:rPr lang="en-US" sz="1800" kern="0" spc="5"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800" kern="0" spc="9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clients </a:t>
            </a:r>
            <a:r>
              <a:rPr lang="en-US" sz="1800" kern="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with</a:t>
            </a:r>
            <a:r>
              <a:rPr lang="en-US" sz="1800" kern="0" spc="5"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800" kern="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the</a:t>
            </a:r>
            <a:r>
              <a:rPr lang="en-US" sz="1800" kern="0" spc="5"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800" kern="0" spc="45"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service</a:t>
            </a:r>
            <a:r>
              <a:rPr lang="en-US" sz="1800" kern="0" spc="5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800" kern="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that</a:t>
            </a:r>
            <a:r>
              <a:rPr lang="en-US" sz="1800" kern="0" spc="5"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800" kern="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they are</a:t>
            </a:r>
            <a:r>
              <a:rPr lang="en-US" sz="1800" kern="0" spc="5"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800" kern="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looking</a:t>
            </a:r>
            <a:r>
              <a:rPr lang="en-US" sz="1800" kern="0" spc="5"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800" kern="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for. </a:t>
            </a:r>
          </a:p>
          <a:p>
            <a:pPr marL="180000" algn="just">
              <a:spcBef>
                <a:spcPts val="0"/>
              </a:spcBef>
            </a:pPr>
            <a:r>
              <a:rPr lang="en-US" sz="1800" kern="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t>
            </a:r>
          </a:p>
          <a:p>
            <a:pPr marL="180000" algn="just">
              <a:spcBef>
                <a:spcPts val="0"/>
              </a:spcBef>
            </a:pPr>
            <a:r>
              <a:rPr lang="en-US" sz="1800" b="1" kern="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We</a:t>
            </a:r>
            <a:r>
              <a:rPr lang="en-US" sz="1800" b="1" kern="0" spc="1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800" b="1" kern="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are</a:t>
            </a:r>
            <a:r>
              <a:rPr lang="en-US" sz="1800" b="1" kern="0" spc="1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800" b="1" kern="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very</a:t>
            </a:r>
            <a:r>
              <a:rPr lang="en-US" sz="1800" b="1" kern="0" spc="295"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800" b="1" kern="0" spc="45"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excited</a:t>
            </a:r>
            <a:r>
              <a:rPr lang="en-US" sz="1800" b="1" kern="0" spc="95"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800" b="1" kern="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for</a:t>
            </a:r>
            <a:r>
              <a:rPr lang="en-US" sz="1800" b="1" kern="0" spc="32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800" b="1" kern="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what future holds and look forward to</a:t>
            </a:r>
            <a:r>
              <a:rPr lang="en-US" sz="1800" b="1" kern="0" spc="5"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800" b="1" kern="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working</a:t>
            </a:r>
            <a:r>
              <a:rPr lang="en-US" sz="1800" b="1" kern="0" spc="135"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800" b="1" kern="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with</a:t>
            </a:r>
            <a:r>
              <a:rPr lang="en-US" sz="1800" b="1" kern="0" spc="-5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800" b="1" kern="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you.</a:t>
            </a:r>
            <a:endParaRPr lang="en-GB" sz="1800" b="1" kern="0" dirty="0">
              <a:solidFill>
                <a:schemeClr val="tx1"/>
              </a:solidFill>
              <a:effectLst/>
              <a:latin typeface="Calibri Light" panose="020F0302020204030204" pitchFamily="34" charset="0"/>
              <a:ea typeface="Times New Roman" panose="02020603050405020304" pitchFamily="18" charset="0"/>
              <a:cs typeface="Times New Roman" panose="02020603050405020304" pitchFamily="18" charset="0"/>
            </a:endParaRPr>
          </a:p>
          <a:p>
            <a:endParaRPr lang="en-GB" dirty="0"/>
          </a:p>
        </p:txBody>
      </p:sp>
      <p:sp>
        <p:nvSpPr>
          <p:cNvPr id="9" name="Picture Placeholder 4">
            <a:extLst>
              <a:ext uri="{FF2B5EF4-FFF2-40B4-BE49-F238E27FC236}">
                <a16:creationId xmlns:a16="http://schemas.microsoft.com/office/drawing/2014/main" id="{858558A8-CFBD-4A7B-960A-D01F75B98D00}"/>
              </a:ext>
            </a:extLst>
          </p:cNvPr>
          <p:cNvSpPr>
            <a:spLocks noGrp="1"/>
          </p:cNvSpPr>
          <p:nvPr>
            <p:ph type="pic" sz="quarter" idx="10"/>
          </p:nvPr>
        </p:nvSpPr>
        <p:spPr>
          <a:xfrm>
            <a:off x="8340130" y="1337587"/>
            <a:ext cx="3546451" cy="4389443"/>
          </a:xfrm>
          <a:prstGeom prst="rect">
            <a:avLst/>
          </a:prstGeom>
        </p:spPr>
        <p:txBody>
          <a:bodyPr/>
          <a:lstStyle>
            <a:lvl1pPr marL="0" indent="0">
              <a:buNone/>
              <a:defRPr/>
            </a:lvl1pPr>
          </a:lstStyle>
          <a:p>
            <a:endParaRPr lang="en-GB" dirty="0"/>
          </a:p>
        </p:txBody>
      </p:sp>
      <p:pic>
        <p:nvPicPr>
          <p:cNvPr id="6" name="Picture 5" descr="A group of men posing for a photo in front of a building&#10;&#10;Description automatically generated with medium confidence">
            <a:extLst>
              <a:ext uri="{FF2B5EF4-FFF2-40B4-BE49-F238E27FC236}">
                <a16:creationId xmlns:a16="http://schemas.microsoft.com/office/drawing/2014/main" id="{C4C00C90-8091-4A88-A612-DB7EFCDBF72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6912" r="20820"/>
          <a:stretch/>
        </p:blipFill>
        <p:spPr>
          <a:xfrm>
            <a:off x="8340130" y="1337586"/>
            <a:ext cx="3546451" cy="4414975"/>
          </a:xfrm>
          <a:prstGeom prst="rect">
            <a:avLst/>
          </a:prstGeom>
        </p:spPr>
      </p:pic>
      <p:sp>
        <p:nvSpPr>
          <p:cNvPr id="11" name="Right Triangle 10">
            <a:extLst>
              <a:ext uri="{FF2B5EF4-FFF2-40B4-BE49-F238E27FC236}">
                <a16:creationId xmlns:a16="http://schemas.microsoft.com/office/drawing/2014/main" id="{F858079B-EB4F-4E08-AC28-58EF17A2F260}"/>
              </a:ext>
            </a:extLst>
          </p:cNvPr>
          <p:cNvSpPr/>
          <p:nvPr userDrawn="1"/>
        </p:nvSpPr>
        <p:spPr>
          <a:xfrm flipH="1">
            <a:off x="11096625" y="3161762"/>
            <a:ext cx="789954" cy="2590800"/>
          </a:xfrm>
          <a:prstGeom prst="rtTriangle">
            <a:avLst/>
          </a:prstGeom>
          <a:solidFill>
            <a:srgbClr val="20A3DD"/>
          </a:solidFill>
          <a:ln>
            <a:solidFill>
              <a:srgbClr val="20A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2215723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4_Content (text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65346-5E9F-4A40-A433-AD52ED0D1701}"/>
              </a:ext>
            </a:extLst>
          </p:cNvPr>
          <p:cNvSpPr>
            <a:spLocks noGrp="1"/>
          </p:cNvSpPr>
          <p:nvPr>
            <p:ph type="title" hasCustomPrompt="1"/>
          </p:nvPr>
        </p:nvSpPr>
        <p:spPr>
          <a:xfrm>
            <a:off x="838200" y="365126"/>
            <a:ext cx="10515600" cy="613930"/>
          </a:xfrm>
          <a:prstGeom prst="rect">
            <a:avLst/>
          </a:prstGeom>
        </p:spPr>
        <p:txBody>
          <a:bodyPr anchor="t">
            <a:noAutofit/>
          </a:bodyPr>
          <a:lstStyle>
            <a:lvl1pPr>
              <a:defRPr sz="4000" b="1">
                <a:solidFill>
                  <a:srgbClr val="20A3DD"/>
                </a:solidFill>
                <a:latin typeface="Arial" panose="020B0604020202020204" pitchFamily="34" charset="0"/>
                <a:cs typeface="Arial" panose="020B0604020202020204" pitchFamily="34" charset="0"/>
              </a:defRPr>
            </a:lvl1pPr>
          </a:lstStyle>
          <a:p>
            <a:r>
              <a:rPr lang="en-GB" dirty="0"/>
              <a:t>Our Vision &amp; Values</a:t>
            </a:r>
          </a:p>
        </p:txBody>
      </p:sp>
      <p:sp>
        <p:nvSpPr>
          <p:cNvPr id="10" name="Slide Number Placeholder 5">
            <a:extLst>
              <a:ext uri="{FF2B5EF4-FFF2-40B4-BE49-F238E27FC236}">
                <a16:creationId xmlns:a16="http://schemas.microsoft.com/office/drawing/2014/main" id="{AC128C1D-2D3F-4477-AA94-98EF0743E227}"/>
              </a:ext>
            </a:extLst>
          </p:cNvPr>
          <p:cNvSpPr txBox="1">
            <a:spLocks/>
          </p:cNvSpPr>
          <p:nvPr userDrawn="1"/>
        </p:nvSpPr>
        <p:spPr>
          <a:xfrm>
            <a:off x="263956" y="6411982"/>
            <a:ext cx="838200" cy="280918"/>
          </a:xfrm>
          <a:prstGeom prst="rect">
            <a:avLst/>
          </a:prstGeom>
        </p:spPr>
        <p:txBody>
          <a:bodyPr vert="horz" lIns="91440" tIns="45720" rIns="91440" bIns="45720" rtlCol="0" anchor="b"/>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dirty="0"/>
              <a:t>Page </a:t>
            </a:r>
            <a:fld id="{9B63E4A5-D417-4F64-A623-A3C69653DDBD}" type="slidenum">
              <a:rPr lang="en-GB" smtClean="0"/>
              <a:pPr algn="ctr"/>
              <a:t>‹#›</a:t>
            </a:fld>
            <a:endParaRPr lang="en-GB" dirty="0"/>
          </a:p>
        </p:txBody>
      </p:sp>
      <p:cxnSp>
        <p:nvCxnSpPr>
          <p:cNvPr id="12" name="Straight Connector 11">
            <a:extLst>
              <a:ext uri="{FF2B5EF4-FFF2-40B4-BE49-F238E27FC236}">
                <a16:creationId xmlns:a16="http://schemas.microsoft.com/office/drawing/2014/main" id="{9EE211BD-07AC-43C6-8501-B7C365591AB3}"/>
              </a:ext>
            </a:extLst>
          </p:cNvPr>
          <p:cNvCxnSpPr/>
          <p:nvPr userDrawn="1"/>
        </p:nvCxnSpPr>
        <p:spPr>
          <a:xfrm>
            <a:off x="838200" y="979056"/>
            <a:ext cx="7534275" cy="0"/>
          </a:xfrm>
          <a:prstGeom prst="line">
            <a:avLst/>
          </a:prstGeom>
          <a:ln w="28575">
            <a:solidFill>
              <a:srgbClr val="20A3DD"/>
            </a:solidFill>
          </a:ln>
        </p:spPr>
        <p:style>
          <a:lnRef idx="1">
            <a:schemeClr val="accent1"/>
          </a:lnRef>
          <a:fillRef idx="0">
            <a:schemeClr val="accent1"/>
          </a:fillRef>
          <a:effectRef idx="0">
            <a:schemeClr val="accent1"/>
          </a:effectRef>
          <a:fontRef idx="minor">
            <a:schemeClr val="tx1"/>
          </a:fontRef>
        </p:style>
      </p:cxnSp>
      <p:pic>
        <p:nvPicPr>
          <p:cNvPr id="15" name="Picture 14" descr="A close up of a logo&#10;&#10;Description automatically generated">
            <a:extLst>
              <a:ext uri="{FF2B5EF4-FFF2-40B4-BE49-F238E27FC236}">
                <a16:creationId xmlns:a16="http://schemas.microsoft.com/office/drawing/2014/main" id="{D3ED07E0-C988-4BB4-9159-6C1579F4EC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9556" y="5906004"/>
            <a:ext cx="1148488" cy="786896"/>
          </a:xfrm>
          <a:prstGeom prst="rect">
            <a:avLst/>
          </a:prstGeom>
        </p:spPr>
      </p:pic>
      <p:grpSp>
        <p:nvGrpSpPr>
          <p:cNvPr id="13" name="Group 12">
            <a:extLst>
              <a:ext uri="{FF2B5EF4-FFF2-40B4-BE49-F238E27FC236}">
                <a16:creationId xmlns:a16="http://schemas.microsoft.com/office/drawing/2014/main" id="{B2002C70-BC7E-42A4-A9D5-0C16A3A94423}"/>
              </a:ext>
            </a:extLst>
          </p:cNvPr>
          <p:cNvGrpSpPr/>
          <p:nvPr userDrawn="1"/>
        </p:nvGrpSpPr>
        <p:grpSpPr>
          <a:xfrm>
            <a:off x="4943475" y="1398985"/>
            <a:ext cx="6984569" cy="4593067"/>
            <a:chOff x="3685169" y="1272138"/>
            <a:chExt cx="7476025" cy="4589100"/>
          </a:xfrm>
        </p:grpSpPr>
        <p:pic>
          <p:nvPicPr>
            <p:cNvPr id="14" name="Picture 13">
              <a:extLst>
                <a:ext uri="{FF2B5EF4-FFF2-40B4-BE49-F238E27FC236}">
                  <a16:creationId xmlns:a16="http://schemas.microsoft.com/office/drawing/2014/main" id="{120D3A6E-DC3B-441C-9F7D-CB7C9080D4A4}"/>
                </a:ext>
              </a:extLst>
            </p:cNvPr>
            <p:cNvPicPr>
              <a:picLocks noChangeAspect="1"/>
            </p:cNvPicPr>
            <p:nvPr/>
          </p:nvPicPr>
          <p:blipFill>
            <a:blip r:embed="rId3"/>
            <a:stretch>
              <a:fillRect/>
            </a:stretch>
          </p:blipFill>
          <p:spPr>
            <a:xfrm>
              <a:off x="3685170" y="1272138"/>
              <a:ext cx="7476024" cy="2514094"/>
            </a:xfrm>
            <a:prstGeom prst="rect">
              <a:avLst/>
            </a:prstGeom>
          </p:spPr>
        </p:pic>
        <p:pic>
          <p:nvPicPr>
            <p:cNvPr id="16" name="Picture 15">
              <a:extLst>
                <a:ext uri="{FF2B5EF4-FFF2-40B4-BE49-F238E27FC236}">
                  <a16:creationId xmlns:a16="http://schemas.microsoft.com/office/drawing/2014/main" id="{2DA9EAA0-5E41-4BED-BEDD-D3C164094E72}"/>
                </a:ext>
              </a:extLst>
            </p:cNvPr>
            <p:cNvPicPr>
              <a:picLocks noChangeAspect="1"/>
            </p:cNvPicPr>
            <p:nvPr/>
          </p:nvPicPr>
          <p:blipFill>
            <a:blip r:embed="rId4"/>
            <a:stretch>
              <a:fillRect/>
            </a:stretch>
          </p:blipFill>
          <p:spPr>
            <a:xfrm>
              <a:off x="3685169" y="3880610"/>
              <a:ext cx="7431390" cy="1980628"/>
            </a:xfrm>
            <a:prstGeom prst="rect">
              <a:avLst/>
            </a:prstGeom>
          </p:spPr>
        </p:pic>
      </p:grpSp>
      <p:pic>
        <p:nvPicPr>
          <p:cNvPr id="5" name="Picture 4" descr="A person sitting at a table&#10;&#10;Description automatically generated with medium confidence">
            <a:extLst>
              <a:ext uri="{FF2B5EF4-FFF2-40B4-BE49-F238E27FC236}">
                <a16:creationId xmlns:a16="http://schemas.microsoft.com/office/drawing/2014/main" id="{681D0756-53D4-4EEC-A1C5-8FD495D6D86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23889" r="28185" b="13882"/>
          <a:stretch/>
        </p:blipFill>
        <p:spPr>
          <a:xfrm>
            <a:off x="996153" y="1398985"/>
            <a:ext cx="2338288" cy="2738604"/>
          </a:xfrm>
          <a:prstGeom prst="rect">
            <a:avLst/>
          </a:prstGeom>
        </p:spPr>
      </p:pic>
      <p:sp>
        <p:nvSpPr>
          <p:cNvPr id="11" name="Right Triangle 10">
            <a:extLst>
              <a:ext uri="{FF2B5EF4-FFF2-40B4-BE49-F238E27FC236}">
                <a16:creationId xmlns:a16="http://schemas.microsoft.com/office/drawing/2014/main" id="{F858079B-EB4F-4E08-AC28-58EF17A2F260}"/>
              </a:ext>
            </a:extLst>
          </p:cNvPr>
          <p:cNvSpPr/>
          <p:nvPr userDrawn="1"/>
        </p:nvSpPr>
        <p:spPr>
          <a:xfrm flipH="1">
            <a:off x="2683997" y="2248490"/>
            <a:ext cx="650444" cy="1889099"/>
          </a:xfrm>
          <a:prstGeom prst="rtTriangle">
            <a:avLst/>
          </a:prstGeom>
          <a:solidFill>
            <a:srgbClr val="20A3DD"/>
          </a:solidFill>
          <a:ln>
            <a:solidFill>
              <a:srgbClr val="20A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Box 16">
            <a:extLst>
              <a:ext uri="{FF2B5EF4-FFF2-40B4-BE49-F238E27FC236}">
                <a16:creationId xmlns:a16="http://schemas.microsoft.com/office/drawing/2014/main" id="{356E3075-3361-4709-9DA1-451E5050448D}"/>
              </a:ext>
            </a:extLst>
          </p:cNvPr>
          <p:cNvSpPr txBox="1"/>
          <p:nvPr userDrawn="1"/>
        </p:nvSpPr>
        <p:spPr>
          <a:xfrm>
            <a:off x="263956" y="4816918"/>
            <a:ext cx="4485418" cy="160043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600" i="1" dirty="0">
                <a:solidFill>
                  <a:schemeClr val="tx1"/>
                </a:solidFill>
                <a:effectLst/>
                <a:latin typeface="Calibri" panose="020F0502020204030204" pitchFamily="34" charset="0"/>
                <a:ea typeface="Arial" panose="020B0604020202020204" pitchFamily="34" charset="0"/>
              </a:rPr>
              <a:t>"</a:t>
            </a:r>
            <a:r>
              <a:rPr lang="en-US" sz="1400" i="1" dirty="0">
                <a:solidFill>
                  <a:schemeClr val="tx1"/>
                </a:solidFill>
                <a:effectLst/>
                <a:latin typeface="Calibri" panose="020F0502020204030204" pitchFamily="34" charset="0"/>
                <a:ea typeface="Arial" panose="020B0604020202020204" pitchFamily="34" charset="0"/>
              </a:rPr>
              <a:t>Our vision is to be a leading project and</a:t>
            </a:r>
            <a:r>
              <a:rPr lang="en-US" sz="1400" i="1" spc="5" dirty="0">
                <a:solidFill>
                  <a:schemeClr val="tx1"/>
                </a:solidFill>
                <a:effectLst/>
                <a:latin typeface="Calibri" panose="020F0502020204030204" pitchFamily="34" charset="0"/>
                <a:ea typeface="Arial" panose="020B0604020202020204" pitchFamily="34" charset="0"/>
              </a:rPr>
              <a:t> </a:t>
            </a:r>
            <a:r>
              <a:rPr lang="en-US" sz="1400" i="1" dirty="0">
                <a:solidFill>
                  <a:schemeClr val="tx1"/>
                </a:solidFill>
                <a:effectLst/>
                <a:latin typeface="Calibri" panose="020F0502020204030204" pitchFamily="34" charset="0"/>
                <a:ea typeface="Arial" panose="020B0604020202020204" pitchFamily="34" charset="0"/>
              </a:rPr>
              <a:t>programme</a:t>
            </a:r>
            <a:r>
              <a:rPr lang="en-US" sz="1400" i="1" spc="195" dirty="0">
                <a:solidFill>
                  <a:schemeClr val="tx1"/>
                </a:solidFill>
                <a:effectLst/>
                <a:latin typeface="Calibri" panose="020F0502020204030204" pitchFamily="34" charset="0"/>
                <a:ea typeface="Arial" panose="020B0604020202020204" pitchFamily="34" charset="0"/>
              </a:rPr>
              <a:t> </a:t>
            </a:r>
            <a:r>
              <a:rPr lang="en-US" sz="1400" i="1" dirty="0">
                <a:solidFill>
                  <a:schemeClr val="tx1"/>
                </a:solidFill>
                <a:effectLst/>
                <a:latin typeface="Calibri" panose="020F0502020204030204" pitchFamily="34" charset="0"/>
                <a:ea typeface="Arial" panose="020B0604020202020204" pitchFamily="34" charset="0"/>
              </a:rPr>
              <a:t>management</a:t>
            </a:r>
            <a:r>
              <a:rPr lang="en-US" sz="1400" i="1" spc="200" dirty="0">
                <a:solidFill>
                  <a:schemeClr val="tx1"/>
                </a:solidFill>
                <a:effectLst/>
                <a:latin typeface="Calibri" panose="020F0502020204030204" pitchFamily="34" charset="0"/>
                <a:ea typeface="Arial" panose="020B0604020202020204" pitchFamily="34" charset="0"/>
              </a:rPr>
              <a:t> </a:t>
            </a:r>
            <a:r>
              <a:rPr lang="en-US" sz="1400" i="1" dirty="0">
                <a:solidFill>
                  <a:schemeClr val="tx1"/>
                </a:solidFill>
                <a:effectLst/>
                <a:latin typeface="Calibri" panose="020F0502020204030204" pitchFamily="34" charset="0"/>
                <a:ea typeface="Arial" panose="020B0604020202020204" pitchFamily="34" charset="0"/>
              </a:rPr>
              <a:t>consultancy.</a:t>
            </a:r>
            <a:r>
              <a:rPr lang="en-US" sz="1400" i="1" spc="200" dirty="0">
                <a:solidFill>
                  <a:schemeClr val="tx1"/>
                </a:solidFill>
                <a:effectLst/>
                <a:latin typeface="Calibri" panose="020F0502020204030204" pitchFamily="34" charset="0"/>
                <a:ea typeface="Arial" panose="020B0604020202020204" pitchFamily="34" charset="0"/>
              </a:rPr>
              <a:t> </a:t>
            </a:r>
            <a:r>
              <a:rPr lang="en-US" sz="1400" i="1" spc="200" dirty="0">
                <a:solidFill>
                  <a:schemeClr val="tx1"/>
                </a:solidFill>
                <a:latin typeface="Calibri" panose="020F0502020204030204" pitchFamily="34" charset="0"/>
                <a:ea typeface="Arial" panose="020B0604020202020204" pitchFamily="34" charset="0"/>
              </a:rPr>
              <a:t>D</a:t>
            </a:r>
            <a:r>
              <a:rPr lang="en-US" sz="1400" i="1" dirty="0">
                <a:solidFill>
                  <a:schemeClr val="tx1"/>
                </a:solidFill>
                <a:effectLst/>
                <a:latin typeface="Calibri" panose="020F0502020204030204" pitchFamily="34" charset="0"/>
                <a:ea typeface="Arial" panose="020B0604020202020204" pitchFamily="34" charset="0"/>
              </a:rPr>
              <a:t>elivering</a:t>
            </a:r>
            <a:r>
              <a:rPr lang="en-US" sz="1400" i="1" spc="-300" dirty="0">
                <a:solidFill>
                  <a:schemeClr val="tx1"/>
                </a:solidFill>
                <a:effectLst/>
                <a:latin typeface="Calibri" panose="020F0502020204030204" pitchFamily="34" charset="0"/>
                <a:ea typeface="Arial" panose="020B0604020202020204" pitchFamily="34" charset="0"/>
              </a:rPr>
              <a:t> </a:t>
            </a:r>
            <a:r>
              <a:rPr lang="en-US" sz="1400" i="1" dirty="0">
                <a:solidFill>
                  <a:schemeClr val="tx1"/>
                </a:solidFill>
                <a:effectLst/>
                <a:latin typeface="Calibri" panose="020F0502020204030204" pitchFamily="34" charset="0"/>
                <a:ea typeface="Arial" panose="020B0604020202020204" pitchFamily="34" charset="0"/>
              </a:rPr>
              <a:t>creative, tailored solutions for our clients and</a:t>
            </a:r>
            <a:r>
              <a:rPr lang="en-US" sz="1400" i="1" spc="5" dirty="0">
                <a:solidFill>
                  <a:schemeClr val="tx1"/>
                </a:solidFill>
                <a:effectLst/>
                <a:latin typeface="Calibri" panose="020F0502020204030204" pitchFamily="34" charset="0"/>
                <a:ea typeface="Arial" panose="020B0604020202020204" pitchFamily="34" charset="0"/>
              </a:rPr>
              <a:t> </a:t>
            </a:r>
            <a:r>
              <a:rPr lang="en-US" sz="1400" i="1" dirty="0">
                <a:solidFill>
                  <a:schemeClr val="tx1"/>
                </a:solidFill>
                <a:effectLst/>
                <a:latin typeface="Calibri" panose="020F0502020204030204" pitchFamily="34" charset="0"/>
                <a:ea typeface="Arial" panose="020B0604020202020204" pitchFamily="34" charset="0"/>
              </a:rPr>
              <a:t>stakeholders which have a lasting social and</a:t>
            </a:r>
            <a:r>
              <a:rPr lang="en-US" sz="1400" i="1" spc="5" dirty="0">
                <a:solidFill>
                  <a:schemeClr val="tx1"/>
                </a:solidFill>
                <a:effectLst/>
                <a:latin typeface="Calibri" panose="020F0502020204030204" pitchFamily="34" charset="0"/>
                <a:ea typeface="Arial" panose="020B0604020202020204" pitchFamily="34" charset="0"/>
              </a:rPr>
              <a:t> </a:t>
            </a:r>
            <a:r>
              <a:rPr lang="en-US" sz="1400" i="1" dirty="0">
                <a:solidFill>
                  <a:schemeClr val="tx1"/>
                </a:solidFill>
                <a:effectLst/>
                <a:latin typeface="Calibri" panose="020F0502020204030204" pitchFamily="34" charset="0"/>
                <a:ea typeface="Arial" panose="020B0604020202020204" pitchFamily="34" charset="0"/>
              </a:rPr>
              <a:t>environmental</a:t>
            </a:r>
            <a:r>
              <a:rPr lang="en-US" sz="1400" i="1" spc="-40" dirty="0">
                <a:solidFill>
                  <a:schemeClr val="tx1"/>
                </a:solidFill>
                <a:effectLst/>
                <a:latin typeface="Calibri" panose="020F0502020204030204" pitchFamily="34" charset="0"/>
                <a:ea typeface="Arial" panose="020B0604020202020204" pitchFamily="34" charset="0"/>
              </a:rPr>
              <a:t> </a:t>
            </a:r>
            <a:r>
              <a:rPr lang="en-US" sz="1400" i="1" dirty="0">
                <a:solidFill>
                  <a:schemeClr val="tx1"/>
                </a:solidFill>
                <a:effectLst/>
                <a:latin typeface="Calibri" panose="020F0502020204030204" pitchFamily="34" charset="0"/>
                <a:ea typeface="Arial" panose="020B0604020202020204" pitchFamily="34" charset="0"/>
              </a:rPr>
              <a:t>legacy.</a:t>
            </a:r>
            <a:r>
              <a:rPr lang="en-US" sz="1400" i="1" spc="-40" dirty="0">
                <a:solidFill>
                  <a:schemeClr val="tx1"/>
                </a:solidFill>
                <a:effectLst/>
                <a:latin typeface="Calibri" panose="020F0502020204030204" pitchFamily="34" charset="0"/>
                <a:ea typeface="Arial" panose="020B0604020202020204" pitchFamily="34" charset="0"/>
              </a:rPr>
              <a:t> </a:t>
            </a:r>
            <a:r>
              <a:rPr lang="en-US" sz="1400" i="1" dirty="0">
                <a:solidFill>
                  <a:schemeClr val="tx1"/>
                </a:solidFill>
                <a:effectLst/>
                <a:latin typeface="Calibri" panose="020F0502020204030204" pitchFamily="34" charset="0"/>
                <a:ea typeface="Arial" panose="020B0604020202020204" pitchFamily="34" charset="0"/>
              </a:rPr>
              <a:t>Through</a:t>
            </a:r>
            <a:r>
              <a:rPr lang="en-US" sz="1400" i="1" spc="-35" dirty="0">
                <a:solidFill>
                  <a:schemeClr val="tx1"/>
                </a:solidFill>
                <a:effectLst/>
                <a:latin typeface="Calibri" panose="020F0502020204030204" pitchFamily="34" charset="0"/>
                <a:ea typeface="Arial" panose="020B0604020202020204" pitchFamily="34" charset="0"/>
              </a:rPr>
              <a:t> </a:t>
            </a:r>
            <a:r>
              <a:rPr lang="en-US" sz="1400" i="1" dirty="0">
                <a:solidFill>
                  <a:schemeClr val="tx1"/>
                </a:solidFill>
                <a:effectLst/>
                <a:latin typeface="Calibri" panose="020F0502020204030204" pitchFamily="34" charset="0"/>
                <a:ea typeface="Arial" panose="020B0604020202020204" pitchFamily="34" charset="0"/>
              </a:rPr>
              <a:t>innovation,</a:t>
            </a:r>
            <a:r>
              <a:rPr lang="en-US" sz="1400" i="1" spc="-40" dirty="0">
                <a:solidFill>
                  <a:schemeClr val="tx1"/>
                </a:solidFill>
                <a:effectLst/>
                <a:latin typeface="Calibri" panose="020F0502020204030204" pitchFamily="34" charset="0"/>
                <a:ea typeface="Arial" panose="020B0604020202020204" pitchFamily="34" charset="0"/>
              </a:rPr>
              <a:t> </a:t>
            </a:r>
            <a:r>
              <a:rPr lang="en-US" sz="1400" i="1" dirty="0">
                <a:solidFill>
                  <a:schemeClr val="tx1"/>
                </a:solidFill>
                <a:effectLst/>
                <a:latin typeface="Calibri" panose="020F0502020204030204" pitchFamily="34" charset="0"/>
                <a:ea typeface="Arial" panose="020B0604020202020204" pitchFamily="34" charset="0"/>
              </a:rPr>
              <a:t>trust and</a:t>
            </a:r>
            <a:r>
              <a:rPr lang="en-US" sz="1400" i="1" spc="25" dirty="0">
                <a:solidFill>
                  <a:schemeClr val="tx1"/>
                </a:solidFill>
                <a:effectLst/>
                <a:latin typeface="Calibri" panose="020F0502020204030204" pitchFamily="34" charset="0"/>
                <a:ea typeface="Arial" panose="020B0604020202020204" pitchFamily="34" charset="0"/>
              </a:rPr>
              <a:t> </a:t>
            </a:r>
            <a:r>
              <a:rPr lang="en-US" sz="1400" i="1" dirty="0">
                <a:solidFill>
                  <a:schemeClr val="tx1"/>
                </a:solidFill>
                <a:effectLst/>
                <a:latin typeface="Calibri" panose="020F0502020204030204" pitchFamily="34" charset="0"/>
                <a:ea typeface="Arial" panose="020B0604020202020204" pitchFamily="34" charset="0"/>
              </a:rPr>
              <a:t>consistency</a:t>
            </a:r>
            <a:r>
              <a:rPr lang="en-US" sz="1400" i="1" spc="25" dirty="0">
                <a:solidFill>
                  <a:schemeClr val="tx1"/>
                </a:solidFill>
                <a:effectLst/>
                <a:latin typeface="Calibri" panose="020F0502020204030204" pitchFamily="34" charset="0"/>
                <a:ea typeface="Arial" panose="020B0604020202020204" pitchFamily="34" charset="0"/>
              </a:rPr>
              <a:t> </a:t>
            </a:r>
            <a:r>
              <a:rPr lang="en-US" sz="1400" i="1" dirty="0">
                <a:solidFill>
                  <a:schemeClr val="tx1"/>
                </a:solidFill>
                <a:effectLst/>
                <a:latin typeface="Calibri" panose="020F0502020204030204" pitchFamily="34" charset="0"/>
                <a:ea typeface="Arial" panose="020B0604020202020204" pitchFamily="34" charset="0"/>
              </a:rPr>
              <a:t>in</a:t>
            </a:r>
            <a:r>
              <a:rPr lang="en-US" sz="1400" i="1" spc="30" dirty="0">
                <a:solidFill>
                  <a:schemeClr val="tx1"/>
                </a:solidFill>
                <a:effectLst/>
                <a:latin typeface="Calibri" panose="020F0502020204030204" pitchFamily="34" charset="0"/>
                <a:ea typeface="Arial" panose="020B0604020202020204" pitchFamily="34" charset="0"/>
              </a:rPr>
              <a:t> </a:t>
            </a:r>
            <a:r>
              <a:rPr lang="en-US" sz="1400" i="1" dirty="0">
                <a:solidFill>
                  <a:schemeClr val="tx1"/>
                </a:solidFill>
                <a:effectLst/>
                <a:latin typeface="Calibri" panose="020F0502020204030204" pitchFamily="34" charset="0"/>
                <a:ea typeface="Arial" panose="020B0604020202020204" pitchFamily="34" charset="0"/>
              </a:rPr>
              <a:t>delivery</a:t>
            </a:r>
            <a:r>
              <a:rPr lang="en-US" sz="1400" i="1" spc="25" dirty="0">
                <a:solidFill>
                  <a:schemeClr val="tx1"/>
                </a:solidFill>
                <a:effectLst/>
                <a:latin typeface="Calibri" panose="020F0502020204030204" pitchFamily="34" charset="0"/>
                <a:ea typeface="Arial" panose="020B0604020202020204" pitchFamily="34" charset="0"/>
              </a:rPr>
              <a:t> </a:t>
            </a:r>
            <a:r>
              <a:rPr lang="en-US" sz="1400" i="1" dirty="0">
                <a:solidFill>
                  <a:schemeClr val="tx1"/>
                </a:solidFill>
                <a:effectLst/>
                <a:latin typeface="Calibri" panose="020F0502020204030204" pitchFamily="34" charset="0"/>
                <a:ea typeface="Arial" panose="020B0604020202020204" pitchFamily="34" charset="0"/>
              </a:rPr>
              <a:t>we</a:t>
            </a:r>
            <a:r>
              <a:rPr lang="en-US" sz="1400" i="1" spc="25" dirty="0">
                <a:solidFill>
                  <a:schemeClr val="tx1"/>
                </a:solidFill>
                <a:effectLst/>
                <a:latin typeface="Calibri" panose="020F0502020204030204" pitchFamily="34" charset="0"/>
                <a:ea typeface="Arial" panose="020B0604020202020204" pitchFamily="34" charset="0"/>
              </a:rPr>
              <a:t> </a:t>
            </a:r>
            <a:r>
              <a:rPr lang="en-US" sz="1400" i="1" dirty="0">
                <a:solidFill>
                  <a:schemeClr val="tx1"/>
                </a:solidFill>
                <a:effectLst/>
                <a:latin typeface="Calibri" panose="020F0502020204030204" pitchFamily="34" charset="0"/>
                <a:ea typeface="Arial" panose="020B0604020202020204" pitchFamily="34" charset="0"/>
              </a:rPr>
              <a:t>will</a:t>
            </a:r>
            <a:r>
              <a:rPr lang="en-US" sz="1400" i="1" spc="30" dirty="0">
                <a:solidFill>
                  <a:schemeClr val="tx1"/>
                </a:solidFill>
                <a:effectLst/>
                <a:latin typeface="Calibri" panose="020F0502020204030204" pitchFamily="34" charset="0"/>
                <a:ea typeface="Arial" panose="020B0604020202020204" pitchFamily="34" charset="0"/>
              </a:rPr>
              <a:t> </a:t>
            </a:r>
            <a:r>
              <a:rPr lang="en-US" sz="1400" i="1" dirty="0">
                <a:solidFill>
                  <a:schemeClr val="tx1"/>
                </a:solidFill>
                <a:effectLst/>
                <a:latin typeface="Calibri" panose="020F0502020204030204" pitchFamily="34" charset="0"/>
                <a:ea typeface="Arial" panose="020B0604020202020204" pitchFamily="34" charset="0"/>
              </a:rPr>
              <a:t>achieve</a:t>
            </a:r>
            <a:r>
              <a:rPr lang="en-US" sz="1400" i="1" spc="25" dirty="0">
                <a:solidFill>
                  <a:schemeClr val="tx1"/>
                </a:solidFill>
                <a:effectLst/>
                <a:latin typeface="Calibri" panose="020F0502020204030204" pitchFamily="34" charset="0"/>
                <a:ea typeface="Arial" panose="020B0604020202020204" pitchFamily="34" charset="0"/>
              </a:rPr>
              <a:t> </a:t>
            </a:r>
            <a:r>
              <a:rPr lang="en-US" sz="1400" i="1" dirty="0">
                <a:solidFill>
                  <a:schemeClr val="tx1"/>
                </a:solidFill>
                <a:effectLst/>
                <a:latin typeface="Calibri" panose="020F0502020204030204" pitchFamily="34" charset="0"/>
                <a:ea typeface="Arial" panose="020B0604020202020204" pitchFamily="34" charset="0"/>
              </a:rPr>
              <a:t>our</a:t>
            </a:r>
            <a:r>
              <a:rPr lang="en-US" sz="1400" i="1" spc="-305" dirty="0">
                <a:solidFill>
                  <a:schemeClr val="tx1"/>
                </a:solidFill>
                <a:effectLst/>
                <a:latin typeface="Calibri" panose="020F0502020204030204" pitchFamily="34" charset="0"/>
                <a:ea typeface="Arial" panose="020B0604020202020204" pitchFamily="34" charset="0"/>
              </a:rPr>
              <a:t>   </a:t>
            </a:r>
            <a:r>
              <a:rPr lang="en-US" sz="1400" i="1" dirty="0">
                <a:solidFill>
                  <a:schemeClr val="tx1"/>
                </a:solidFill>
                <a:effectLst/>
                <a:latin typeface="Calibri" panose="020F0502020204030204" pitchFamily="34" charset="0"/>
                <a:ea typeface="Arial" panose="020B0604020202020204" pitchFamily="34" charset="0"/>
              </a:rPr>
              <a:t>vision."</a:t>
            </a:r>
            <a:endParaRPr lang="en-GB" sz="1400" dirty="0">
              <a:solidFill>
                <a:schemeClr val="tx1"/>
              </a:solidFill>
              <a:effectLst/>
              <a:latin typeface="Arial" panose="020B0604020202020204" pitchFamily="34" charset="0"/>
              <a:ea typeface="Arial" panose="020B0604020202020204" pitchFamily="34" charset="0"/>
            </a:endParaRPr>
          </a:p>
          <a:p>
            <a:pPr algn="just"/>
            <a:endParaRPr lang="en-GB" sz="1200" dirty="0"/>
          </a:p>
        </p:txBody>
      </p:sp>
      <p:sp>
        <p:nvSpPr>
          <p:cNvPr id="18" name="TextBox 17">
            <a:extLst>
              <a:ext uri="{FF2B5EF4-FFF2-40B4-BE49-F238E27FC236}">
                <a16:creationId xmlns:a16="http://schemas.microsoft.com/office/drawing/2014/main" id="{491359AD-418C-4D83-8683-7E24E41215DF}"/>
              </a:ext>
            </a:extLst>
          </p:cNvPr>
          <p:cNvSpPr txBox="1"/>
          <p:nvPr userDrawn="1"/>
        </p:nvSpPr>
        <p:spPr>
          <a:xfrm>
            <a:off x="996153" y="4323365"/>
            <a:ext cx="2543712" cy="307777"/>
          </a:xfrm>
          <a:prstGeom prst="rect">
            <a:avLst/>
          </a:prstGeom>
          <a:noFill/>
        </p:spPr>
        <p:txBody>
          <a:bodyPr wrap="square" rtlCol="0">
            <a:spAutoFit/>
          </a:bodyPr>
          <a:lstStyle/>
          <a:p>
            <a:r>
              <a:rPr lang="en-GB" sz="1400" dirty="0"/>
              <a:t>Alan Beattie – Founding Director</a:t>
            </a:r>
          </a:p>
        </p:txBody>
      </p:sp>
    </p:spTree>
    <p:extLst>
      <p:ext uri="{BB962C8B-B14F-4D97-AF65-F5344CB8AC3E}">
        <p14:creationId xmlns:p14="http://schemas.microsoft.com/office/powerpoint/2010/main" val="23215322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 Content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65346-5E9F-4A40-A433-AD52ED0D1701}"/>
              </a:ext>
            </a:extLst>
          </p:cNvPr>
          <p:cNvSpPr>
            <a:spLocks noGrp="1"/>
          </p:cNvSpPr>
          <p:nvPr>
            <p:ph type="title" hasCustomPrompt="1"/>
          </p:nvPr>
        </p:nvSpPr>
        <p:spPr>
          <a:xfrm>
            <a:off x="838200" y="365126"/>
            <a:ext cx="10515600" cy="613930"/>
          </a:xfrm>
          <a:prstGeom prst="rect">
            <a:avLst/>
          </a:prstGeom>
        </p:spPr>
        <p:txBody>
          <a:bodyPr anchor="t">
            <a:noAutofit/>
          </a:bodyPr>
          <a:lstStyle>
            <a:lvl1pPr>
              <a:defRPr sz="4000" b="1">
                <a:solidFill>
                  <a:srgbClr val="20A3DD"/>
                </a:solidFill>
                <a:latin typeface="+mn-lt"/>
                <a:cs typeface="Arial" panose="020B0604020202020204" pitchFamily="34" charset="0"/>
              </a:defRPr>
            </a:lvl1pPr>
          </a:lstStyle>
          <a:p>
            <a:r>
              <a:rPr lang="en-US" dirty="0"/>
              <a:t>Our People</a:t>
            </a:r>
            <a:endParaRPr lang="en-GB" dirty="0"/>
          </a:p>
        </p:txBody>
      </p:sp>
      <p:sp>
        <p:nvSpPr>
          <p:cNvPr id="10" name="Slide Number Placeholder 5">
            <a:extLst>
              <a:ext uri="{FF2B5EF4-FFF2-40B4-BE49-F238E27FC236}">
                <a16:creationId xmlns:a16="http://schemas.microsoft.com/office/drawing/2014/main" id="{AC128C1D-2D3F-4477-AA94-98EF0743E227}"/>
              </a:ext>
            </a:extLst>
          </p:cNvPr>
          <p:cNvSpPr txBox="1">
            <a:spLocks/>
          </p:cNvSpPr>
          <p:nvPr userDrawn="1"/>
        </p:nvSpPr>
        <p:spPr>
          <a:xfrm>
            <a:off x="263956" y="6411982"/>
            <a:ext cx="838200" cy="280918"/>
          </a:xfrm>
          <a:prstGeom prst="rect">
            <a:avLst/>
          </a:prstGeom>
        </p:spPr>
        <p:txBody>
          <a:bodyPr vert="horz" lIns="91440" tIns="45720" rIns="91440" bIns="45720" rtlCol="0" anchor="b"/>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dirty="0"/>
              <a:t>Page </a:t>
            </a:r>
            <a:fld id="{9B63E4A5-D417-4F64-A623-A3C69653DDBD}" type="slidenum">
              <a:rPr lang="en-GB" smtClean="0"/>
              <a:pPr algn="ctr"/>
              <a:t>‹#›</a:t>
            </a:fld>
            <a:endParaRPr lang="en-GB" dirty="0"/>
          </a:p>
        </p:txBody>
      </p:sp>
      <p:cxnSp>
        <p:nvCxnSpPr>
          <p:cNvPr id="12" name="Straight Connector 11">
            <a:extLst>
              <a:ext uri="{FF2B5EF4-FFF2-40B4-BE49-F238E27FC236}">
                <a16:creationId xmlns:a16="http://schemas.microsoft.com/office/drawing/2014/main" id="{9EE211BD-07AC-43C6-8501-B7C365591AB3}"/>
              </a:ext>
            </a:extLst>
          </p:cNvPr>
          <p:cNvCxnSpPr/>
          <p:nvPr userDrawn="1"/>
        </p:nvCxnSpPr>
        <p:spPr>
          <a:xfrm>
            <a:off x="838200" y="979056"/>
            <a:ext cx="7534275" cy="0"/>
          </a:xfrm>
          <a:prstGeom prst="line">
            <a:avLst/>
          </a:prstGeom>
          <a:ln w="28575">
            <a:solidFill>
              <a:srgbClr val="20A3DD"/>
            </a:solidFill>
          </a:ln>
        </p:spPr>
        <p:style>
          <a:lnRef idx="1">
            <a:schemeClr val="accent1"/>
          </a:lnRef>
          <a:fillRef idx="0">
            <a:schemeClr val="accent1"/>
          </a:fillRef>
          <a:effectRef idx="0">
            <a:schemeClr val="accent1"/>
          </a:effectRef>
          <a:fontRef idx="minor">
            <a:schemeClr val="tx1"/>
          </a:fontRef>
        </p:style>
      </p:cxnSp>
      <p:pic>
        <p:nvPicPr>
          <p:cNvPr id="15" name="Picture 14" descr="A close up of a logo&#10;&#10;Description automatically generated">
            <a:extLst>
              <a:ext uri="{FF2B5EF4-FFF2-40B4-BE49-F238E27FC236}">
                <a16:creationId xmlns:a16="http://schemas.microsoft.com/office/drawing/2014/main" id="{D3ED07E0-C988-4BB4-9159-6C1579F4EC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9556" y="5906004"/>
            <a:ext cx="1148488" cy="786896"/>
          </a:xfrm>
          <a:prstGeom prst="rect">
            <a:avLst/>
          </a:prstGeom>
        </p:spPr>
      </p:pic>
      <p:sp>
        <p:nvSpPr>
          <p:cNvPr id="4" name="TextBox 3">
            <a:extLst>
              <a:ext uri="{FF2B5EF4-FFF2-40B4-BE49-F238E27FC236}">
                <a16:creationId xmlns:a16="http://schemas.microsoft.com/office/drawing/2014/main" id="{DBBE69F4-C339-4EAF-8A47-FC74F82E7DBA}"/>
              </a:ext>
            </a:extLst>
          </p:cNvPr>
          <p:cNvSpPr txBox="1"/>
          <p:nvPr userDrawn="1"/>
        </p:nvSpPr>
        <p:spPr>
          <a:xfrm>
            <a:off x="5634037" y="1720840"/>
            <a:ext cx="5991226" cy="3970318"/>
          </a:xfrm>
          <a:prstGeom prst="rect">
            <a:avLst/>
          </a:prstGeom>
          <a:noFill/>
        </p:spPr>
        <p:txBody>
          <a:bodyPr wrap="square" rtlCol="0">
            <a:spAutoFit/>
          </a:bodyPr>
          <a:lstStyle/>
          <a:p>
            <a:pPr algn="l"/>
            <a:r>
              <a:rPr lang="en-GB" sz="1800" dirty="0">
                <a:latin typeface="Calibri "/>
              </a:rPr>
              <a:t>People are the heart of our business. We embrace and promote inclusion and diversity in the workplace and actively encourage our team to think differently and challenge norms that impact efficient working.</a:t>
            </a:r>
            <a:br>
              <a:rPr lang="en-GB" sz="1800" dirty="0">
                <a:latin typeface="Calibri "/>
              </a:rPr>
            </a:br>
            <a:endParaRPr lang="en-GB" sz="1800" dirty="0">
              <a:latin typeface="Calibri "/>
            </a:endParaRPr>
          </a:p>
          <a:p>
            <a:pPr algn="l"/>
            <a:endParaRPr lang="en-GB" sz="1800" dirty="0">
              <a:latin typeface="Calibri "/>
            </a:endParaRPr>
          </a:p>
          <a:p>
            <a:pPr algn="l"/>
            <a:r>
              <a:rPr lang="en-GB" sz="1800" dirty="0">
                <a:latin typeface="Calibri "/>
              </a:rPr>
              <a:t>We have a wealth of experience in a number of fields and also ensure our teams are expertly trained, supported and mentored.</a:t>
            </a:r>
            <a:br>
              <a:rPr lang="en-GB" sz="1800" dirty="0">
                <a:latin typeface="Calibri "/>
              </a:rPr>
            </a:br>
            <a:endParaRPr lang="en-GB" sz="1800" dirty="0">
              <a:latin typeface="Calibri "/>
            </a:endParaRPr>
          </a:p>
          <a:p>
            <a:pPr algn="l"/>
            <a:endParaRPr lang="en-GB" sz="1800" dirty="0">
              <a:latin typeface="Calibri "/>
            </a:endParaRPr>
          </a:p>
          <a:p>
            <a:pPr algn="l"/>
            <a:r>
              <a:rPr lang="en-GB" sz="1800" dirty="0">
                <a:latin typeface="Calibri "/>
              </a:rPr>
              <a:t>We also have a trusted network of partners and associates that add and bolster delivery capabilities.</a:t>
            </a:r>
          </a:p>
          <a:p>
            <a:endParaRPr lang="en-GB" dirty="0"/>
          </a:p>
        </p:txBody>
      </p:sp>
      <p:pic>
        <p:nvPicPr>
          <p:cNvPr id="6" name="Picture 5" descr="A group of people posing for a photo&#10;&#10;Description automatically generated">
            <a:extLst>
              <a:ext uri="{FF2B5EF4-FFF2-40B4-BE49-F238E27FC236}">
                <a16:creationId xmlns:a16="http://schemas.microsoft.com/office/drawing/2014/main" id="{73F21EA9-B314-4405-A15A-5770404C1D2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89" b="9318"/>
          <a:stretch/>
        </p:blipFill>
        <p:spPr>
          <a:xfrm>
            <a:off x="838200" y="1381126"/>
            <a:ext cx="4114802" cy="2209799"/>
          </a:xfrm>
          <a:prstGeom prst="rect">
            <a:avLst/>
          </a:prstGeom>
        </p:spPr>
      </p:pic>
      <p:pic>
        <p:nvPicPr>
          <p:cNvPr id="18" name="Picture 17">
            <a:extLst>
              <a:ext uri="{FF2B5EF4-FFF2-40B4-BE49-F238E27FC236}">
                <a16:creationId xmlns:a16="http://schemas.microsoft.com/office/drawing/2014/main" id="{12ADE3DA-D758-4AE0-9CD3-17F92D791F71}"/>
              </a:ext>
            </a:extLst>
          </p:cNvPr>
          <p:cNvPicPr>
            <a:picLocks noChangeAspect="1"/>
          </p:cNvPicPr>
          <p:nvPr userDrawn="1"/>
        </p:nvPicPr>
        <p:blipFill rotWithShape="1">
          <a:blip r:embed="rId4"/>
          <a:srcRect l="5393" t="14490" r="2569" b="15467"/>
          <a:stretch/>
        </p:blipFill>
        <p:spPr>
          <a:xfrm>
            <a:off x="1300529" y="3742244"/>
            <a:ext cx="3190143" cy="2518418"/>
          </a:xfrm>
          <a:prstGeom prst="rect">
            <a:avLst/>
          </a:prstGeom>
          <a:effectLst>
            <a:softEdge rad="0"/>
          </a:effectLst>
        </p:spPr>
      </p:pic>
      <p:sp>
        <p:nvSpPr>
          <p:cNvPr id="13" name="Right Triangle 12">
            <a:extLst>
              <a:ext uri="{FF2B5EF4-FFF2-40B4-BE49-F238E27FC236}">
                <a16:creationId xmlns:a16="http://schemas.microsoft.com/office/drawing/2014/main" id="{A996550A-6F75-4FB9-A603-7ECCAE968447}"/>
              </a:ext>
            </a:extLst>
          </p:cNvPr>
          <p:cNvSpPr/>
          <p:nvPr userDrawn="1"/>
        </p:nvSpPr>
        <p:spPr>
          <a:xfrm flipH="1">
            <a:off x="3819524" y="4819650"/>
            <a:ext cx="671146" cy="1442652"/>
          </a:xfrm>
          <a:prstGeom prst="rtTriangle">
            <a:avLst/>
          </a:prstGeom>
          <a:solidFill>
            <a:srgbClr val="20A3DD"/>
          </a:solidFill>
          <a:ln>
            <a:solidFill>
              <a:srgbClr val="20A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ight Triangle 18">
            <a:extLst>
              <a:ext uri="{FF2B5EF4-FFF2-40B4-BE49-F238E27FC236}">
                <a16:creationId xmlns:a16="http://schemas.microsoft.com/office/drawing/2014/main" id="{D097EE56-FE04-47B3-A02E-A99585EBADFA}"/>
              </a:ext>
            </a:extLst>
          </p:cNvPr>
          <p:cNvSpPr/>
          <p:nvPr userDrawn="1"/>
        </p:nvSpPr>
        <p:spPr>
          <a:xfrm flipH="1">
            <a:off x="4281856" y="2149093"/>
            <a:ext cx="671146" cy="1442652"/>
          </a:xfrm>
          <a:prstGeom prst="rtTriangle">
            <a:avLst/>
          </a:prstGeom>
          <a:solidFill>
            <a:srgbClr val="20A3DD"/>
          </a:solidFill>
          <a:ln>
            <a:solidFill>
              <a:srgbClr val="20A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839374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ontent (image and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65346-5E9F-4A40-A433-AD52ED0D1701}"/>
              </a:ext>
            </a:extLst>
          </p:cNvPr>
          <p:cNvSpPr>
            <a:spLocks noGrp="1"/>
          </p:cNvSpPr>
          <p:nvPr>
            <p:ph type="title" hasCustomPrompt="1"/>
          </p:nvPr>
        </p:nvSpPr>
        <p:spPr>
          <a:xfrm>
            <a:off x="838200" y="317501"/>
            <a:ext cx="10515600" cy="613930"/>
          </a:xfrm>
          <a:prstGeom prst="rect">
            <a:avLst/>
          </a:prstGeom>
        </p:spPr>
        <p:txBody>
          <a:bodyPr anchor="t">
            <a:noAutofit/>
          </a:bodyPr>
          <a:lstStyle>
            <a:lvl1pPr>
              <a:defRPr sz="4000" b="1">
                <a:solidFill>
                  <a:srgbClr val="20A3DD"/>
                </a:solidFill>
                <a:latin typeface="+mn-lt"/>
                <a:cs typeface="Arial" panose="020B0604020202020204" pitchFamily="34" charset="0"/>
              </a:defRPr>
            </a:lvl1pPr>
          </a:lstStyle>
          <a:p>
            <a:r>
              <a:rPr lang="en-US" dirty="0"/>
              <a:t>Our Services</a:t>
            </a:r>
            <a:endParaRPr lang="en-GB" dirty="0"/>
          </a:p>
        </p:txBody>
      </p:sp>
      <p:sp>
        <p:nvSpPr>
          <p:cNvPr id="10" name="Slide Number Placeholder 5">
            <a:extLst>
              <a:ext uri="{FF2B5EF4-FFF2-40B4-BE49-F238E27FC236}">
                <a16:creationId xmlns:a16="http://schemas.microsoft.com/office/drawing/2014/main" id="{AC128C1D-2D3F-4477-AA94-98EF0743E227}"/>
              </a:ext>
            </a:extLst>
          </p:cNvPr>
          <p:cNvSpPr txBox="1">
            <a:spLocks/>
          </p:cNvSpPr>
          <p:nvPr userDrawn="1"/>
        </p:nvSpPr>
        <p:spPr>
          <a:xfrm>
            <a:off x="263956" y="6411982"/>
            <a:ext cx="838200" cy="280918"/>
          </a:xfrm>
          <a:prstGeom prst="rect">
            <a:avLst/>
          </a:prstGeom>
        </p:spPr>
        <p:txBody>
          <a:bodyPr vert="horz" lIns="91440" tIns="45720" rIns="91440" bIns="45720" rtlCol="0" anchor="b"/>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dirty="0"/>
              <a:t>Page </a:t>
            </a:r>
            <a:fld id="{9B63E4A5-D417-4F64-A623-A3C69653DDBD}" type="slidenum">
              <a:rPr lang="en-GB" smtClean="0"/>
              <a:pPr algn="ctr"/>
              <a:t>‹#›</a:t>
            </a:fld>
            <a:endParaRPr lang="en-GB" dirty="0"/>
          </a:p>
        </p:txBody>
      </p:sp>
      <p:cxnSp>
        <p:nvCxnSpPr>
          <p:cNvPr id="12" name="Straight Connector 11">
            <a:extLst>
              <a:ext uri="{FF2B5EF4-FFF2-40B4-BE49-F238E27FC236}">
                <a16:creationId xmlns:a16="http://schemas.microsoft.com/office/drawing/2014/main" id="{9EE211BD-07AC-43C6-8501-B7C365591AB3}"/>
              </a:ext>
            </a:extLst>
          </p:cNvPr>
          <p:cNvCxnSpPr/>
          <p:nvPr userDrawn="1"/>
        </p:nvCxnSpPr>
        <p:spPr>
          <a:xfrm>
            <a:off x="838200" y="979056"/>
            <a:ext cx="7534275" cy="0"/>
          </a:xfrm>
          <a:prstGeom prst="line">
            <a:avLst/>
          </a:prstGeom>
          <a:ln w="28575">
            <a:solidFill>
              <a:srgbClr val="20A3DD"/>
            </a:solidFill>
          </a:ln>
        </p:spPr>
        <p:style>
          <a:lnRef idx="1">
            <a:schemeClr val="accent1"/>
          </a:lnRef>
          <a:fillRef idx="0">
            <a:schemeClr val="accent1"/>
          </a:fillRef>
          <a:effectRef idx="0">
            <a:schemeClr val="accent1"/>
          </a:effectRef>
          <a:fontRef idx="minor">
            <a:schemeClr val="tx1"/>
          </a:fontRef>
        </p:style>
      </p:cxnSp>
      <p:pic>
        <p:nvPicPr>
          <p:cNvPr id="15" name="Picture 14" descr="A close up of a logo&#10;&#10;Description automatically generated">
            <a:extLst>
              <a:ext uri="{FF2B5EF4-FFF2-40B4-BE49-F238E27FC236}">
                <a16:creationId xmlns:a16="http://schemas.microsoft.com/office/drawing/2014/main" id="{D3ED07E0-C988-4BB4-9159-6C1579F4EC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9556" y="5906004"/>
            <a:ext cx="1148488" cy="786896"/>
          </a:xfrm>
          <a:prstGeom prst="rect">
            <a:avLst/>
          </a:prstGeom>
        </p:spPr>
      </p:pic>
      <p:sp>
        <p:nvSpPr>
          <p:cNvPr id="17" name="Rectangle 29">
            <a:extLst>
              <a:ext uri="{FF2B5EF4-FFF2-40B4-BE49-F238E27FC236}">
                <a16:creationId xmlns:a16="http://schemas.microsoft.com/office/drawing/2014/main" id="{4E21B75D-92C3-41AA-882B-DA155491140D}"/>
              </a:ext>
            </a:extLst>
          </p:cNvPr>
          <p:cNvSpPr>
            <a:spLocks noChangeArrowheads="1"/>
          </p:cNvSpPr>
          <p:nvPr userDrawn="1"/>
        </p:nvSpPr>
        <p:spPr bwMode="auto">
          <a:xfrm>
            <a:off x="168522" y="1215796"/>
            <a:ext cx="5664000" cy="409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Aft>
                <a:spcPts val="1200"/>
              </a:spcAft>
              <a:buClrTx/>
              <a:buSzTx/>
              <a:buFontTx/>
              <a:buNone/>
              <a:tabLst/>
            </a:pPr>
            <a:r>
              <a:rPr lang="en-US" b="1" spc="65" dirty="0">
                <a:latin typeface="Calibri" panose="020F0502020204030204" pitchFamily="34" charset="0"/>
                <a:cs typeface="Calibri" panose="020F0502020204030204" pitchFamily="34" charset="0"/>
              </a:rPr>
              <a:t>Our range of services include:</a:t>
            </a:r>
          </a:p>
          <a:p>
            <a:pPr marL="375920" indent="-285750" algn="just">
              <a:lnSpc>
                <a:spcPct val="100000"/>
              </a:lnSpc>
              <a:spcAft>
                <a:spcPts val="1200"/>
              </a:spcAft>
              <a:buClr>
                <a:srgbClr val="00B0F0"/>
              </a:buClr>
              <a:buFont typeface="Wingdings" panose="05000000000000000000" pitchFamily="2" charset="2"/>
              <a:buChar char="Ø"/>
            </a:pPr>
            <a:r>
              <a:rPr lang="en-US" altLang="en-US" spc="65" dirty="0">
                <a:latin typeface="Calibri" panose="020F0502020204030204" pitchFamily="34" charset="0"/>
                <a:cs typeface="Calibri" panose="020F0502020204030204" pitchFamily="34" charset="0"/>
              </a:rPr>
              <a:t>Engineering &amp; Design Management (concept to completion)</a:t>
            </a:r>
          </a:p>
          <a:p>
            <a:pPr marL="375920" indent="-285750" algn="just">
              <a:lnSpc>
                <a:spcPct val="100000"/>
              </a:lnSpc>
              <a:spcAft>
                <a:spcPts val="1200"/>
              </a:spcAft>
              <a:buClr>
                <a:srgbClr val="00B0F0"/>
              </a:buClr>
              <a:buFont typeface="Wingdings" panose="05000000000000000000" pitchFamily="2" charset="2"/>
              <a:buChar char="Ø"/>
            </a:pPr>
            <a:r>
              <a:rPr lang="en-US" altLang="en-US" spc="65" dirty="0">
                <a:latin typeface="Calibri" panose="020F0502020204030204" pitchFamily="34" charset="0"/>
                <a:cs typeface="Calibri" panose="020F0502020204030204" pitchFamily="34" charset="0"/>
              </a:rPr>
              <a:t>Business Change &amp; Management</a:t>
            </a:r>
          </a:p>
          <a:p>
            <a:pPr marL="375920" indent="-285750" algn="just">
              <a:lnSpc>
                <a:spcPct val="100000"/>
              </a:lnSpc>
              <a:spcAft>
                <a:spcPts val="1200"/>
              </a:spcAft>
              <a:buClr>
                <a:srgbClr val="00B0F0"/>
              </a:buClr>
              <a:buFont typeface="Wingdings" panose="05000000000000000000" pitchFamily="2" charset="2"/>
              <a:buChar char="Ø"/>
            </a:pPr>
            <a:r>
              <a:rPr lang="en-US" altLang="en-US" spc="65" dirty="0">
                <a:latin typeface="Calibri" panose="020F0502020204030204" pitchFamily="34" charset="0"/>
                <a:cs typeface="Calibri" panose="020F0502020204030204" pitchFamily="34" charset="0"/>
              </a:rPr>
              <a:t>Procurement &amp; Tendering</a:t>
            </a:r>
          </a:p>
          <a:p>
            <a:pPr marL="375920" indent="-285750" algn="just">
              <a:lnSpc>
                <a:spcPct val="100000"/>
              </a:lnSpc>
              <a:spcAft>
                <a:spcPts val="1200"/>
              </a:spcAft>
              <a:buClr>
                <a:srgbClr val="00B0F0"/>
              </a:buClr>
              <a:buFont typeface="Wingdings" panose="05000000000000000000" pitchFamily="2" charset="2"/>
              <a:buChar char="Ø"/>
            </a:pPr>
            <a:r>
              <a:rPr lang="en-US" altLang="en-US" spc="65" dirty="0">
                <a:latin typeface="Calibri" panose="020F0502020204030204" pitchFamily="34" charset="0"/>
                <a:cs typeface="Calibri" panose="020F0502020204030204" pitchFamily="34" charset="0"/>
              </a:rPr>
              <a:t>Delivery Interface &amp; Integration Management</a:t>
            </a:r>
          </a:p>
          <a:p>
            <a:pPr marL="375920" indent="-285750" algn="just">
              <a:lnSpc>
                <a:spcPct val="100000"/>
              </a:lnSpc>
              <a:spcAft>
                <a:spcPts val="1200"/>
              </a:spcAft>
              <a:buClr>
                <a:srgbClr val="00B0F0"/>
              </a:buClr>
              <a:buFont typeface="Wingdings" panose="05000000000000000000" pitchFamily="2" charset="2"/>
              <a:buChar char="Ø"/>
            </a:pPr>
            <a:r>
              <a:rPr lang="en-US" altLang="en-US" spc="65" dirty="0">
                <a:latin typeface="Calibri" panose="020F0502020204030204" pitchFamily="34" charset="0"/>
                <a:cs typeface="Calibri" panose="020F0502020204030204" pitchFamily="34" charset="0"/>
              </a:rPr>
              <a:t>Risk &amp; Value</a:t>
            </a:r>
          </a:p>
          <a:p>
            <a:pPr marL="375920" indent="-285750" algn="just">
              <a:lnSpc>
                <a:spcPct val="100000"/>
              </a:lnSpc>
              <a:spcAft>
                <a:spcPts val="1200"/>
              </a:spcAft>
              <a:buClr>
                <a:srgbClr val="00B0F0"/>
              </a:buClr>
              <a:buFont typeface="Wingdings" panose="05000000000000000000" pitchFamily="2" charset="2"/>
              <a:buChar char="Ø"/>
            </a:pPr>
            <a:r>
              <a:rPr lang="en-US" altLang="en-US" spc="65" dirty="0">
                <a:latin typeface="Calibri" panose="020F0502020204030204" pitchFamily="34" charset="0"/>
                <a:cs typeface="Calibri" panose="020F0502020204030204" pitchFamily="34" charset="0"/>
              </a:rPr>
              <a:t>Lean &amp; Six Sigma</a:t>
            </a:r>
          </a:p>
          <a:p>
            <a:pPr marL="375920" indent="-285750" algn="just">
              <a:lnSpc>
                <a:spcPct val="100000"/>
              </a:lnSpc>
              <a:spcAft>
                <a:spcPts val="1200"/>
              </a:spcAft>
              <a:buClr>
                <a:srgbClr val="00B0F0"/>
              </a:buClr>
              <a:buFont typeface="Wingdings" panose="05000000000000000000" pitchFamily="2" charset="2"/>
              <a:buChar char="Ø"/>
            </a:pPr>
            <a:r>
              <a:rPr lang="en-US" altLang="en-US" spc="65" dirty="0">
                <a:latin typeface="Calibri" panose="020F0502020204030204" pitchFamily="34" charset="0"/>
                <a:cs typeface="Calibri" panose="020F0502020204030204" pitchFamily="34" charset="0"/>
              </a:rPr>
              <a:t>Digital Railways</a:t>
            </a:r>
          </a:p>
          <a:p>
            <a:pPr marL="375920" indent="-285750" algn="just">
              <a:lnSpc>
                <a:spcPct val="100000"/>
              </a:lnSpc>
              <a:spcAft>
                <a:spcPts val="1200"/>
              </a:spcAft>
              <a:buClr>
                <a:srgbClr val="00B0F0"/>
              </a:buClr>
              <a:buFont typeface="Wingdings" panose="05000000000000000000" pitchFamily="2" charset="2"/>
              <a:buChar char="Ø"/>
            </a:pPr>
            <a:r>
              <a:rPr lang="en-US" altLang="en-US" spc="65" dirty="0">
                <a:latin typeface="Calibri" panose="020F0502020204030204" pitchFamily="34" charset="0"/>
                <a:cs typeface="Calibri" panose="020F0502020204030204" pitchFamily="34" charset="0"/>
              </a:rPr>
              <a:t>Stakeholder engagement &amp; management services</a:t>
            </a:r>
          </a:p>
        </p:txBody>
      </p:sp>
      <p:sp>
        <p:nvSpPr>
          <p:cNvPr id="18" name="Rectangle 29">
            <a:extLst>
              <a:ext uri="{FF2B5EF4-FFF2-40B4-BE49-F238E27FC236}">
                <a16:creationId xmlns:a16="http://schemas.microsoft.com/office/drawing/2014/main" id="{FFF4EC2E-E833-445C-88AC-303F50BC6CB6}"/>
              </a:ext>
            </a:extLst>
          </p:cNvPr>
          <p:cNvSpPr>
            <a:spLocks noChangeArrowheads="1"/>
          </p:cNvSpPr>
          <p:nvPr userDrawn="1"/>
        </p:nvSpPr>
        <p:spPr bwMode="auto">
          <a:xfrm>
            <a:off x="6514485" y="1492795"/>
            <a:ext cx="5136718" cy="3816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75920" indent="-285750" algn="just">
              <a:lnSpc>
                <a:spcPct val="100000"/>
              </a:lnSpc>
              <a:spcAft>
                <a:spcPts val="1200"/>
              </a:spcAft>
              <a:buClr>
                <a:srgbClr val="00B0F0"/>
              </a:buClr>
              <a:buFont typeface="Wingdings" panose="05000000000000000000" pitchFamily="2" charset="2"/>
              <a:buChar char="Ø"/>
            </a:pPr>
            <a:r>
              <a:rPr lang="en-GB" spc="65" dirty="0">
                <a:latin typeface="Calibri" panose="020F0502020204030204" pitchFamily="34" charset="0"/>
                <a:cs typeface="Calibri" panose="020F0502020204030204" pitchFamily="34" charset="0"/>
              </a:rPr>
              <a:t>Governance - Design &amp; Implementation</a:t>
            </a:r>
          </a:p>
          <a:p>
            <a:pPr marL="375920" lvl="0" indent="-285750" algn="just">
              <a:lnSpc>
                <a:spcPct val="100000"/>
              </a:lnSpc>
              <a:spcAft>
                <a:spcPts val="1200"/>
              </a:spcAft>
              <a:buClr>
                <a:srgbClr val="00B0F0"/>
              </a:buClr>
              <a:buFont typeface="Wingdings" panose="05000000000000000000" pitchFamily="2" charset="2"/>
              <a:buChar char="Ø"/>
            </a:pPr>
            <a:r>
              <a:rPr lang="en-GB" spc="65" dirty="0">
                <a:latin typeface="Calibri" panose="020F0502020204030204" pitchFamily="34" charset="0"/>
                <a:cs typeface="Calibri" panose="020F0502020204030204" pitchFamily="34" charset="0"/>
              </a:rPr>
              <a:t>Project &amp; Programme Management Solutions</a:t>
            </a:r>
          </a:p>
          <a:p>
            <a:pPr marL="375920" lvl="0" indent="-285750" algn="just">
              <a:lnSpc>
                <a:spcPct val="100000"/>
              </a:lnSpc>
              <a:spcAft>
                <a:spcPts val="1200"/>
              </a:spcAft>
              <a:buClr>
                <a:srgbClr val="00B0F0"/>
              </a:buClr>
              <a:buFont typeface="Wingdings" panose="05000000000000000000" pitchFamily="2" charset="2"/>
              <a:buChar char="Ø"/>
            </a:pPr>
            <a:r>
              <a:rPr lang="en-GB" spc="65" dirty="0">
                <a:latin typeface="Calibri" panose="020F0502020204030204" pitchFamily="34" charset="0"/>
                <a:cs typeface="Calibri" panose="020F0502020204030204" pitchFamily="34" charset="0"/>
              </a:rPr>
              <a:t>Commercial Management</a:t>
            </a:r>
          </a:p>
          <a:p>
            <a:pPr marL="375920" lvl="0" indent="-285750" algn="just">
              <a:lnSpc>
                <a:spcPct val="100000"/>
              </a:lnSpc>
              <a:spcAft>
                <a:spcPts val="1200"/>
              </a:spcAft>
              <a:buClr>
                <a:srgbClr val="00B0F0"/>
              </a:buClr>
              <a:buFont typeface="Wingdings" panose="05000000000000000000" pitchFamily="2" charset="2"/>
              <a:buChar char="Ø"/>
            </a:pPr>
            <a:r>
              <a:rPr lang="en-GB" spc="65" dirty="0">
                <a:latin typeface="Calibri" panose="020F0502020204030204" pitchFamily="34" charset="0"/>
                <a:cs typeface="Calibri" panose="020F0502020204030204" pitchFamily="34" charset="0"/>
              </a:rPr>
              <a:t>Feasibility Studies</a:t>
            </a:r>
          </a:p>
          <a:p>
            <a:pPr marL="375920" lvl="0" indent="-285750" algn="just">
              <a:lnSpc>
                <a:spcPct val="100000"/>
              </a:lnSpc>
              <a:spcAft>
                <a:spcPts val="1200"/>
              </a:spcAft>
              <a:buClr>
                <a:srgbClr val="00B0F0"/>
              </a:buClr>
              <a:buFont typeface="Wingdings" panose="05000000000000000000" pitchFamily="2" charset="2"/>
              <a:buChar char="Ø"/>
            </a:pPr>
            <a:r>
              <a:rPr lang="en-GB" spc="65" dirty="0">
                <a:latin typeface="Calibri" panose="020F0502020204030204" pitchFamily="34" charset="0"/>
                <a:cs typeface="Calibri" panose="020F0502020204030204" pitchFamily="34" charset="0"/>
              </a:rPr>
              <a:t>Optioneering</a:t>
            </a:r>
          </a:p>
          <a:p>
            <a:pPr marL="375920" lvl="0" indent="-285750" algn="just">
              <a:lnSpc>
                <a:spcPct val="100000"/>
              </a:lnSpc>
              <a:spcAft>
                <a:spcPts val="1200"/>
              </a:spcAft>
              <a:buClr>
                <a:srgbClr val="00B0F0"/>
              </a:buClr>
              <a:buFont typeface="Wingdings" panose="05000000000000000000" pitchFamily="2" charset="2"/>
              <a:buChar char="Ø"/>
            </a:pPr>
            <a:r>
              <a:rPr lang="en-GB" spc="65" dirty="0">
                <a:latin typeface="Calibri" panose="020F0502020204030204" pitchFamily="34" charset="0"/>
                <a:cs typeface="Calibri" panose="020F0502020204030204" pitchFamily="34" charset="0"/>
              </a:rPr>
              <a:t>Project Controls</a:t>
            </a:r>
          </a:p>
          <a:p>
            <a:pPr marL="375920" indent="-285750" algn="just">
              <a:lnSpc>
                <a:spcPct val="100000"/>
              </a:lnSpc>
              <a:spcAft>
                <a:spcPts val="1200"/>
              </a:spcAft>
              <a:buClr>
                <a:srgbClr val="00B0F0"/>
              </a:buClr>
              <a:buFont typeface="Wingdings" panose="05000000000000000000" pitchFamily="2" charset="2"/>
              <a:buChar char="Ø"/>
            </a:pPr>
            <a:r>
              <a:rPr lang="en-US" altLang="en-US" spc="65" dirty="0">
                <a:latin typeface="Calibri" panose="020F0502020204030204" pitchFamily="34" charset="0"/>
                <a:cs typeface="Calibri" panose="020F0502020204030204" pitchFamily="34" charset="0"/>
              </a:rPr>
              <a:t>Railway Operations</a:t>
            </a:r>
          </a:p>
          <a:p>
            <a:pPr marL="375920" indent="-285750" algn="just">
              <a:lnSpc>
                <a:spcPct val="100000"/>
              </a:lnSpc>
              <a:spcAft>
                <a:spcPts val="1200"/>
              </a:spcAft>
              <a:buClr>
                <a:srgbClr val="00B0F0"/>
              </a:buClr>
              <a:buFont typeface="Wingdings" panose="05000000000000000000" pitchFamily="2" charset="2"/>
              <a:buChar char="Ø"/>
            </a:pPr>
            <a:r>
              <a:rPr lang="en-US" altLang="en-US" spc="65" dirty="0">
                <a:latin typeface="Calibri" panose="020F0502020204030204" pitchFamily="34" charset="0"/>
                <a:cs typeface="Calibri" panose="020F0502020204030204" pitchFamily="34" charset="0"/>
              </a:rPr>
              <a:t>Group Collaboration</a:t>
            </a:r>
          </a:p>
          <a:p>
            <a:pPr marL="375920" indent="-285750" algn="just">
              <a:lnSpc>
                <a:spcPct val="100000"/>
              </a:lnSpc>
              <a:spcAft>
                <a:spcPts val="1200"/>
              </a:spcAft>
              <a:buClr>
                <a:srgbClr val="00B0F0"/>
              </a:buClr>
              <a:buFont typeface="Wingdings" panose="05000000000000000000" pitchFamily="2" charset="2"/>
              <a:buChar char="Ø"/>
            </a:pPr>
            <a:r>
              <a:rPr lang="en-US" altLang="en-US" spc="65" dirty="0">
                <a:latin typeface="Calibri" panose="020F0502020204030204" pitchFamily="34" charset="0"/>
                <a:cs typeface="Calibri" panose="020F0502020204030204" pitchFamily="34" charset="0"/>
              </a:rPr>
              <a:t>Subject Matter Expertise</a:t>
            </a:r>
          </a:p>
        </p:txBody>
      </p:sp>
      <p:sp>
        <p:nvSpPr>
          <p:cNvPr id="19" name="TextBox 18">
            <a:extLst>
              <a:ext uri="{FF2B5EF4-FFF2-40B4-BE49-F238E27FC236}">
                <a16:creationId xmlns:a16="http://schemas.microsoft.com/office/drawing/2014/main" id="{3A1C60D1-C088-4675-949E-DAAC8A5E34F6}"/>
              </a:ext>
            </a:extLst>
          </p:cNvPr>
          <p:cNvSpPr txBox="1"/>
          <p:nvPr userDrawn="1"/>
        </p:nvSpPr>
        <p:spPr>
          <a:xfrm>
            <a:off x="-972826" y="5720407"/>
            <a:ext cx="13347453" cy="659155"/>
          </a:xfrm>
          <a:prstGeom prst="rect">
            <a:avLst/>
          </a:prstGeom>
          <a:noFill/>
        </p:spPr>
        <p:txBody>
          <a:bodyPr wrap="square">
            <a:spAutoFit/>
          </a:bodyPr>
          <a:lstStyle/>
          <a:p>
            <a:pPr algn="ctr">
              <a:spcBef>
                <a:spcPts val="50"/>
              </a:spcBef>
            </a:pPr>
            <a:r>
              <a:rPr lang="en-US" sz="1800" dirty="0">
                <a:effectLst/>
                <a:ea typeface="Arial" panose="020B0604020202020204" pitchFamily="34" charset="0"/>
              </a:rPr>
              <a:t>The</a:t>
            </a:r>
            <a:r>
              <a:rPr lang="en-US" sz="1800" spc="5" dirty="0">
                <a:effectLst/>
                <a:ea typeface="Arial" panose="020B0604020202020204" pitchFamily="34" charset="0"/>
              </a:rPr>
              <a:t> </a:t>
            </a:r>
            <a:r>
              <a:rPr lang="en-US" sz="1800" dirty="0">
                <a:effectLst/>
                <a:ea typeface="Arial" panose="020B0604020202020204" pitchFamily="34" charset="0"/>
              </a:rPr>
              <a:t>best people</a:t>
            </a:r>
            <a:r>
              <a:rPr lang="en-US" sz="1800" spc="5" dirty="0">
                <a:effectLst/>
                <a:ea typeface="Arial" panose="020B0604020202020204" pitchFamily="34" charset="0"/>
              </a:rPr>
              <a:t> </a:t>
            </a:r>
            <a:r>
              <a:rPr lang="en-US" sz="1800" dirty="0">
                <a:effectLst/>
                <a:ea typeface="Arial" panose="020B0604020202020204" pitchFamily="34" charset="0"/>
              </a:rPr>
              <a:t>are</a:t>
            </a:r>
            <a:r>
              <a:rPr lang="en-US" sz="1800" spc="5" dirty="0">
                <a:effectLst/>
                <a:ea typeface="Arial" panose="020B0604020202020204" pitchFamily="34" charset="0"/>
              </a:rPr>
              <a:t> </a:t>
            </a:r>
            <a:r>
              <a:rPr lang="en-US" sz="1800" dirty="0">
                <a:effectLst/>
                <a:ea typeface="Arial" panose="020B0604020202020204" pitchFamily="34" charset="0"/>
              </a:rPr>
              <a:t>at the centre of</a:t>
            </a:r>
            <a:r>
              <a:rPr lang="en-US" sz="1800" spc="5" dirty="0">
                <a:effectLst/>
                <a:ea typeface="Arial" panose="020B0604020202020204" pitchFamily="34" charset="0"/>
              </a:rPr>
              <a:t> </a:t>
            </a:r>
            <a:r>
              <a:rPr lang="en-US" sz="1800" spc="65" dirty="0">
                <a:effectLst/>
                <a:ea typeface="Arial" panose="020B0604020202020204" pitchFamily="34" charset="0"/>
              </a:rPr>
              <a:t>successful </a:t>
            </a:r>
            <a:r>
              <a:rPr lang="en-US" sz="1800" spc="50" dirty="0">
                <a:effectLst/>
                <a:ea typeface="Arial" panose="020B0604020202020204" pitchFamily="34" charset="0"/>
              </a:rPr>
              <a:t>projects. </a:t>
            </a:r>
            <a:r>
              <a:rPr lang="en-US" sz="1800" dirty="0">
                <a:effectLst/>
                <a:ea typeface="Arial" panose="020B0604020202020204" pitchFamily="34" charset="0"/>
              </a:rPr>
              <a:t>We have these people,</a:t>
            </a:r>
            <a:r>
              <a:rPr lang="en-US" sz="1800" spc="-310" dirty="0">
                <a:effectLst/>
                <a:ea typeface="Arial" panose="020B0604020202020204" pitchFamily="34" charset="0"/>
              </a:rPr>
              <a:t> </a:t>
            </a:r>
            <a:r>
              <a:rPr lang="en-US" sz="1800" dirty="0">
                <a:effectLst/>
                <a:ea typeface="Arial" panose="020B0604020202020204" pitchFamily="34" charset="0"/>
              </a:rPr>
              <a:t>ready</a:t>
            </a:r>
            <a:r>
              <a:rPr lang="en-US" sz="1800" spc="-110" dirty="0">
                <a:effectLst/>
                <a:ea typeface="Arial" panose="020B0604020202020204" pitchFamily="34" charset="0"/>
              </a:rPr>
              <a:t> </a:t>
            </a:r>
            <a:r>
              <a:rPr lang="en-US" sz="1800" dirty="0">
                <a:effectLst/>
                <a:ea typeface="Arial" panose="020B0604020202020204" pitchFamily="34" charset="0"/>
              </a:rPr>
              <a:t>to</a:t>
            </a:r>
            <a:r>
              <a:rPr lang="en-US" sz="1800" spc="155" dirty="0">
                <a:effectLst/>
                <a:ea typeface="Arial" panose="020B0604020202020204" pitchFamily="34" charset="0"/>
              </a:rPr>
              <a:t> </a:t>
            </a:r>
            <a:r>
              <a:rPr lang="en-US" sz="1800" spc="55" dirty="0">
                <a:effectLst/>
                <a:ea typeface="Arial" panose="020B0604020202020204" pitchFamily="34" charset="0"/>
              </a:rPr>
              <a:t>work</a:t>
            </a:r>
            <a:r>
              <a:rPr lang="en-US" sz="1800" spc="25" dirty="0">
                <a:effectLst/>
                <a:ea typeface="Arial" panose="020B0604020202020204" pitchFamily="34" charset="0"/>
              </a:rPr>
              <a:t> </a:t>
            </a:r>
          </a:p>
          <a:p>
            <a:pPr algn="ctr">
              <a:spcBef>
                <a:spcPts val="50"/>
              </a:spcBef>
            </a:pPr>
            <a:r>
              <a:rPr lang="en-US" sz="1800" dirty="0">
                <a:effectLst/>
                <a:ea typeface="Arial" panose="020B0604020202020204" pitchFamily="34" charset="0"/>
              </a:rPr>
              <a:t>alongside</a:t>
            </a:r>
            <a:r>
              <a:rPr lang="en-US" sz="1800" spc="30" dirty="0">
                <a:effectLst/>
                <a:ea typeface="Arial" panose="020B0604020202020204" pitchFamily="34" charset="0"/>
              </a:rPr>
              <a:t> </a:t>
            </a:r>
            <a:r>
              <a:rPr lang="en-US" sz="1800" dirty="0">
                <a:effectLst/>
                <a:ea typeface="Arial" panose="020B0604020202020204" pitchFamily="34" charset="0"/>
              </a:rPr>
              <a:t>you,</a:t>
            </a:r>
            <a:r>
              <a:rPr lang="en-US" sz="1800" spc="65" dirty="0">
                <a:effectLst/>
                <a:ea typeface="Arial" panose="020B0604020202020204" pitchFamily="34" charset="0"/>
              </a:rPr>
              <a:t> </a:t>
            </a:r>
            <a:r>
              <a:rPr lang="en-US" sz="1800" dirty="0">
                <a:effectLst/>
                <a:ea typeface="Arial" panose="020B0604020202020204" pitchFamily="34" charset="0"/>
              </a:rPr>
              <a:t>ready</a:t>
            </a:r>
            <a:r>
              <a:rPr lang="en-US" sz="1800" spc="-85" dirty="0">
                <a:effectLst/>
                <a:ea typeface="Arial" panose="020B0604020202020204" pitchFamily="34" charset="0"/>
              </a:rPr>
              <a:t> </a:t>
            </a:r>
            <a:r>
              <a:rPr lang="en-US" sz="1800" dirty="0">
                <a:effectLst/>
                <a:ea typeface="Arial" panose="020B0604020202020204" pitchFamily="34" charset="0"/>
              </a:rPr>
              <a:t>to</a:t>
            </a:r>
            <a:r>
              <a:rPr lang="en-US" sz="1800" spc="-25" dirty="0">
                <a:effectLst/>
                <a:ea typeface="Arial" panose="020B0604020202020204" pitchFamily="34" charset="0"/>
              </a:rPr>
              <a:t> </a:t>
            </a:r>
            <a:r>
              <a:rPr lang="en-US" sz="1800" dirty="0">
                <a:effectLst/>
                <a:ea typeface="Arial" panose="020B0604020202020204" pitchFamily="34" charset="0"/>
              </a:rPr>
              <a:t>ensure</a:t>
            </a:r>
            <a:r>
              <a:rPr lang="en-US" sz="1800" spc="-305" dirty="0">
                <a:ea typeface="Arial" panose="020B0604020202020204" pitchFamily="34" charset="0"/>
              </a:rPr>
              <a:t>  </a:t>
            </a:r>
            <a:r>
              <a:rPr lang="en-US" sz="1800" dirty="0">
                <a:effectLst/>
                <a:ea typeface="Arial" panose="020B0604020202020204" pitchFamily="34" charset="0"/>
              </a:rPr>
              <a:t>your</a:t>
            </a:r>
            <a:r>
              <a:rPr lang="en-US" sz="1800" spc="-5" dirty="0">
                <a:effectLst/>
                <a:ea typeface="Arial" panose="020B0604020202020204" pitchFamily="34" charset="0"/>
              </a:rPr>
              <a:t> </a:t>
            </a:r>
            <a:r>
              <a:rPr lang="en-US" sz="1800" dirty="0">
                <a:effectLst/>
                <a:ea typeface="Arial" panose="020B0604020202020204" pitchFamily="34" charset="0"/>
              </a:rPr>
              <a:t>projects</a:t>
            </a:r>
            <a:r>
              <a:rPr lang="en-US" sz="1800" spc="60" dirty="0">
                <a:effectLst/>
                <a:ea typeface="Arial" panose="020B0604020202020204" pitchFamily="34" charset="0"/>
              </a:rPr>
              <a:t> </a:t>
            </a:r>
            <a:r>
              <a:rPr lang="en-US" sz="1800" dirty="0">
                <a:effectLst/>
                <a:ea typeface="Arial" panose="020B0604020202020204" pitchFamily="34" charset="0"/>
              </a:rPr>
              <a:t>and</a:t>
            </a:r>
            <a:r>
              <a:rPr lang="en-US" sz="1800" spc="30" dirty="0">
                <a:effectLst/>
                <a:ea typeface="Arial" panose="020B0604020202020204" pitchFamily="34" charset="0"/>
              </a:rPr>
              <a:t> </a:t>
            </a:r>
            <a:r>
              <a:rPr lang="en-US" sz="1800" dirty="0">
                <a:effectLst/>
                <a:ea typeface="Arial" panose="020B0604020202020204" pitchFamily="34" charset="0"/>
              </a:rPr>
              <a:t>programmes</a:t>
            </a:r>
            <a:r>
              <a:rPr lang="en-US" sz="1800" spc="65" dirty="0">
                <a:effectLst/>
                <a:ea typeface="Arial" panose="020B0604020202020204" pitchFamily="34" charset="0"/>
              </a:rPr>
              <a:t> </a:t>
            </a:r>
            <a:r>
              <a:rPr lang="en-US" sz="1800" dirty="0">
                <a:effectLst/>
                <a:ea typeface="Arial" panose="020B0604020202020204" pitchFamily="34" charset="0"/>
              </a:rPr>
              <a:t>are</a:t>
            </a:r>
            <a:r>
              <a:rPr lang="en-US" sz="1800" spc="65" dirty="0">
                <a:effectLst/>
                <a:ea typeface="Arial" panose="020B0604020202020204" pitchFamily="34" charset="0"/>
              </a:rPr>
              <a:t> a </a:t>
            </a:r>
            <a:r>
              <a:rPr lang="en-US" sz="1800" dirty="0">
                <a:effectLst/>
                <a:ea typeface="Arial" panose="020B0604020202020204" pitchFamily="34" charset="0"/>
              </a:rPr>
              <a:t>success.</a:t>
            </a:r>
            <a:endParaRPr lang="en-GB" sz="1800" dirty="0">
              <a:effectLst/>
              <a:ea typeface="Arial" panose="020B0604020202020204" pitchFamily="34" charset="0"/>
            </a:endParaRPr>
          </a:p>
        </p:txBody>
      </p:sp>
    </p:spTree>
    <p:extLst>
      <p:ext uri="{BB962C8B-B14F-4D97-AF65-F5344CB8AC3E}">
        <p14:creationId xmlns:p14="http://schemas.microsoft.com/office/powerpoint/2010/main" val="3181116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5_Content (text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65346-5E9F-4A40-A433-AD52ED0D1701}"/>
              </a:ext>
            </a:extLst>
          </p:cNvPr>
          <p:cNvSpPr>
            <a:spLocks noGrp="1"/>
          </p:cNvSpPr>
          <p:nvPr>
            <p:ph type="title" hasCustomPrompt="1"/>
          </p:nvPr>
        </p:nvSpPr>
        <p:spPr>
          <a:xfrm>
            <a:off x="838200" y="365126"/>
            <a:ext cx="10515600" cy="613930"/>
          </a:xfrm>
          <a:prstGeom prst="rect">
            <a:avLst/>
          </a:prstGeom>
        </p:spPr>
        <p:txBody>
          <a:bodyPr anchor="t">
            <a:noAutofit/>
          </a:bodyPr>
          <a:lstStyle>
            <a:lvl1pPr>
              <a:defRPr sz="4000" b="1">
                <a:solidFill>
                  <a:srgbClr val="20A3DD"/>
                </a:solidFill>
                <a:latin typeface="Arial" panose="020B0604020202020204" pitchFamily="34" charset="0"/>
                <a:cs typeface="Arial" panose="020B0604020202020204" pitchFamily="34" charset="0"/>
              </a:defRPr>
            </a:lvl1pPr>
          </a:lstStyle>
          <a:p>
            <a:r>
              <a:rPr lang="en-GB" dirty="0"/>
              <a:t>Our Clients </a:t>
            </a:r>
          </a:p>
        </p:txBody>
      </p:sp>
      <p:sp>
        <p:nvSpPr>
          <p:cNvPr id="10" name="Slide Number Placeholder 5">
            <a:extLst>
              <a:ext uri="{FF2B5EF4-FFF2-40B4-BE49-F238E27FC236}">
                <a16:creationId xmlns:a16="http://schemas.microsoft.com/office/drawing/2014/main" id="{AC128C1D-2D3F-4477-AA94-98EF0743E227}"/>
              </a:ext>
            </a:extLst>
          </p:cNvPr>
          <p:cNvSpPr txBox="1">
            <a:spLocks/>
          </p:cNvSpPr>
          <p:nvPr userDrawn="1"/>
        </p:nvSpPr>
        <p:spPr>
          <a:xfrm>
            <a:off x="263956" y="6411982"/>
            <a:ext cx="838200" cy="280918"/>
          </a:xfrm>
          <a:prstGeom prst="rect">
            <a:avLst/>
          </a:prstGeom>
        </p:spPr>
        <p:txBody>
          <a:bodyPr vert="horz" lIns="91440" tIns="45720" rIns="91440" bIns="45720" rtlCol="0" anchor="b"/>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dirty="0"/>
              <a:t>Page </a:t>
            </a:r>
            <a:fld id="{9B63E4A5-D417-4F64-A623-A3C69653DDBD}" type="slidenum">
              <a:rPr lang="en-GB" smtClean="0"/>
              <a:pPr algn="ctr"/>
              <a:t>‹#›</a:t>
            </a:fld>
            <a:endParaRPr lang="en-GB" dirty="0"/>
          </a:p>
        </p:txBody>
      </p:sp>
      <p:cxnSp>
        <p:nvCxnSpPr>
          <p:cNvPr id="12" name="Straight Connector 11">
            <a:extLst>
              <a:ext uri="{FF2B5EF4-FFF2-40B4-BE49-F238E27FC236}">
                <a16:creationId xmlns:a16="http://schemas.microsoft.com/office/drawing/2014/main" id="{9EE211BD-07AC-43C6-8501-B7C365591AB3}"/>
              </a:ext>
            </a:extLst>
          </p:cNvPr>
          <p:cNvCxnSpPr/>
          <p:nvPr userDrawn="1"/>
        </p:nvCxnSpPr>
        <p:spPr>
          <a:xfrm>
            <a:off x="838200" y="979056"/>
            <a:ext cx="7534275" cy="0"/>
          </a:xfrm>
          <a:prstGeom prst="line">
            <a:avLst/>
          </a:prstGeom>
          <a:ln w="28575">
            <a:solidFill>
              <a:srgbClr val="20A3DD"/>
            </a:solidFill>
          </a:ln>
        </p:spPr>
        <p:style>
          <a:lnRef idx="1">
            <a:schemeClr val="accent1"/>
          </a:lnRef>
          <a:fillRef idx="0">
            <a:schemeClr val="accent1"/>
          </a:fillRef>
          <a:effectRef idx="0">
            <a:schemeClr val="accent1"/>
          </a:effectRef>
          <a:fontRef idx="minor">
            <a:schemeClr val="tx1"/>
          </a:fontRef>
        </p:style>
      </p:cxnSp>
      <p:pic>
        <p:nvPicPr>
          <p:cNvPr id="15" name="Picture 14" descr="A close up of a logo&#10;&#10;Description automatically generated">
            <a:extLst>
              <a:ext uri="{FF2B5EF4-FFF2-40B4-BE49-F238E27FC236}">
                <a16:creationId xmlns:a16="http://schemas.microsoft.com/office/drawing/2014/main" id="{D3ED07E0-C988-4BB4-9159-6C1579F4EC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9556" y="5906004"/>
            <a:ext cx="1148488" cy="786896"/>
          </a:xfrm>
          <a:prstGeom prst="rect">
            <a:avLst/>
          </a:prstGeom>
        </p:spPr>
      </p:pic>
      <p:sp>
        <p:nvSpPr>
          <p:cNvPr id="4" name="TextBox 3">
            <a:extLst>
              <a:ext uri="{FF2B5EF4-FFF2-40B4-BE49-F238E27FC236}">
                <a16:creationId xmlns:a16="http://schemas.microsoft.com/office/drawing/2014/main" id="{336810FB-6BAD-4F14-A0B0-1DA6062587C4}"/>
              </a:ext>
            </a:extLst>
          </p:cNvPr>
          <p:cNvSpPr txBox="1"/>
          <p:nvPr userDrawn="1"/>
        </p:nvSpPr>
        <p:spPr>
          <a:xfrm>
            <a:off x="838198" y="1337588"/>
            <a:ext cx="10515601" cy="2718693"/>
          </a:xfrm>
          <a:prstGeom prst="rect">
            <a:avLst/>
          </a:prstGeom>
          <a:noFill/>
        </p:spPr>
        <p:txBody>
          <a:bodyPr wrap="square" rtlCol="0">
            <a:spAutoFit/>
          </a:bodyPr>
          <a:lstStyle/>
          <a:p>
            <a:pPr marL="90170" marR="66675">
              <a:spcBef>
                <a:spcPts val="960"/>
              </a:spcBef>
              <a:spcAft>
                <a:spcPts val="0"/>
              </a:spcAft>
            </a:pPr>
            <a:r>
              <a:rPr lang="en-US" sz="1800" spc="65" dirty="0">
                <a:effectLst/>
                <a:latin typeface="Calibri "/>
                <a:ea typeface="Arial" panose="020B0604020202020204" pitchFamily="34" charset="0"/>
              </a:rPr>
              <a:t>Mercury3 </a:t>
            </a:r>
            <a:r>
              <a:rPr lang="en-US" sz="1800" spc="60" dirty="0">
                <a:effectLst/>
                <a:latin typeface="Calibri "/>
                <a:ea typeface="Arial" panose="020B0604020202020204" pitchFamily="34" charset="0"/>
              </a:rPr>
              <a:t>Consult deliver expert end to end </a:t>
            </a:r>
            <a:r>
              <a:rPr lang="en-US" sz="1800" spc="65" dirty="0">
                <a:latin typeface="Calibri "/>
                <a:ea typeface="Arial" panose="020B0604020202020204" pitchFamily="34" charset="0"/>
              </a:rPr>
              <a:t>P</a:t>
            </a:r>
            <a:r>
              <a:rPr lang="en-US" sz="1800" spc="65" dirty="0">
                <a:effectLst/>
                <a:latin typeface="Calibri "/>
                <a:ea typeface="Arial" panose="020B0604020202020204" pitchFamily="34" charset="0"/>
              </a:rPr>
              <a:t>roject, Programme</a:t>
            </a:r>
            <a:r>
              <a:rPr lang="en-US" sz="1800" spc="60" dirty="0">
                <a:effectLst/>
                <a:latin typeface="Calibri "/>
                <a:ea typeface="Arial" panose="020B0604020202020204" pitchFamily="34" charset="0"/>
              </a:rPr>
              <a:t> </a:t>
            </a:r>
            <a:r>
              <a:rPr lang="en-US" sz="1800" spc="60" dirty="0">
                <a:latin typeface="Calibri "/>
                <a:ea typeface="Arial" panose="020B0604020202020204" pitchFamily="34" charset="0"/>
              </a:rPr>
              <a:t>&amp;</a:t>
            </a:r>
            <a:r>
              <a:rPr lang="en-US" sz="1800" spc="60" dirty="0">
                <a:effectLst/>
                <a:latin typeface="Calibri "/>
                <a:ea typeface="Arial" panose="020B0604020202020204" pitchFamily="34" charset="0"/>
              </a:rPr>
              <a:t> Engineering </a:t>
            </a:r>
            <a:r>
              <a:rPr lang="en-US" sz="1800" spc="65" dirty="0">
                <a:latin typeface="Calibri "/>
                <a:ea typeface="Arial" panose="020B0604020202020204" pitchFamily="34" charset="0"/>
              </a:rPr>
              <a:t>M</a:t>
            </a:r>
            <a:r>
              <a:rPr lang="en-US" sz="1800" spc="65" dirty="0">
                <a:effectLst/>
                <a:latin typeface="Calibri "/>
                <a:ea typeface="Arial" panose="020B0604020202020204" pitchFamily="34" charset="0"/>
              </a:rPr>
              <a:t>anagement services.</a:t>
            </a:r>
          </a:p>
          <a:p>
            <a:pPr marL="90170" marR="66675">
              <a:spcBef>
                <a:spcPts val="960"/>
              </a:spcBef>
              <a:spcAft>
                <a:spcPts val="0"/>
              </a:spcAft>
            </a:pPr>
            <a:r>
              <a:rPr lang="en-US" sz="1800" spc="65" dirty="0">
                <a:effectLst/>
                <a:latin typeface="Calibri "/>
                <a:ea typeface="Arial" panose="020B0604020202020204" pitchFamily="34" charset="0"/>
              </a:rPr>
              <a:t>Locally, Nationally &amp; Internationally.</a:t>
            </a:r>
            <a:endParaRPr lang="en-US" sz="1800" spc="80" dirty="0">
              <a:latin typeface="Calibri "/>
              <a:ea typeface="Arial" panose="020B0604020202020204" pitchFamily="34" charset="0"/>
            </a:endParaRPr>
          </a:p>
          <a:p>
            <a:pPr marL="84138" indent="4763">
              <a:spcBef>
                <a:spcPts val="1065"/>
              </a:spcBef>
              <a:spcAft>
                <a:spcPts val="0"/>
              </a:spcAft>
            </a:pPr>
            <a:r>
              <a:rPr lang="en-US" sz="1800" spc="50" dirty="0">
                <a:effectLst/>
                <a:latin typeface="Calibri "/>
                <a:ea typeface="Arial" panose="020B0604020202020204" pitchFamily="34" charset="0"/>
              </a:rPr>
              <a:t>Our</a:t>
            </a:r>
            <a:r>
              <a:rPr lang="en-US" sz="1800" spc="30" dirty="0">
                <a:effectLst/>
                <a:latin typeface="Calibri "/>
                <a:ea typeface="Arial" panose="020B0604020202020204" pitchFamily="34" charset="0"/>
              </a:rPr>
              <a:t> </a:t>
            </a:r>
            <a:r>
              <a:rPr lang="en-US" sz="1800" spc="60" dirty="0">
                <a:effectLst/>
                <a:latin typeface="Calibri "/>
                <a:ea typeface="Arial" panose="020B0604020202020204" pitchFamily="34" charset="0"/>
              </a:rPr>
              <a:t>range</a:t>
            </a:r>
            <a:r>
              <a:rPr lang="en-US" sz="1800" spc="30" dirty="0">
                <a:effectLst/>
                <a:latin typeface="Calibri "/>
                <a:ea typeface="Arial" panose="020B0604020202020204" pitchFamily="34" charset="0"/>
              </a:rPr>
              <a:t> </a:t>
            </a:r>
            <a:r>
              <a:rPr lang="en-US" sz="1800" dirty="0">
                <a:effectLst/>
                <a:latin typeface="Calibri "/>
                <a:ea typeface="Arial" panose="020B0604020202020204" pitchFamily="34" charset="0"/>
              </a:rPr>
              <a:t>of</a:t>
            </a:r>
            <a:r>
              <a:rPr lang="en-US" sz="1800" spc="30" dirty="0">
                <a:effectLst/>
                <a:latin typeface="Calibri "/>
                <a:ea typeface="Arial" panose="020B0604020202020204" pitchFamily="34" charset="0"/>
              </a:rPr>
              <a:t> </a:t>
            </a:r>
            <a:r>
              <a:rPr lang="en-US" sz="1800" spc="65" dirty="0">
                <a:effectLst/>
                <a:latin typeface="Calibri "/>
                <a:ea typeface="Arial" panose="020B0604020202020204" pitchFamily="34" charset="0"/>
              </a:rPr>
              <a:t>services</a:t>
            </a:r>
            <a:r>
              <a:rPr lang="en-US" sz="1800" spc="35" dirty="0">
                <a:effectLst/>
                <a:latin typeface="Calibri "/>
                <a:ea typeface="Arial" panose="020B0604020202020204" pitchFamily="34" charset="0"/>
              </a:rPr>
              <a:t> </a:t>
            </a:r>
            <a:r>
              <a:rPr lang="en-US" sz="1800" spc="60" dirty="0">
                <a:effectLst/>
                <a:latin typeface="Calibri "/>
                <a:ea typeface="Arial" panose="020B0604020202020204" pitchFamily="34" charset="0"/>
              </a:rPr>
              <a:t>include</a:t>
            </a:r>
            <a:r>
              <a:rPr lang="en-US" sz="1800" spc="25" dirty="0">
                <a:effectLst/>
                <a:latin typeface="Calibri "/>
                <a:ea typeface="Arial" panose="020B0604020202020204" pitchFamily="34" charset="0"/>
              </a:rPr>
              <a:t> providing </a:t>
            </a:r>
            <a:r>
              <a:rPr lang="en-US" sz="1800" spc="50" dirty="0">
                <a:effectLst/>
                <a:latin typeface="Calibri "/>
                <a:ea typeface="Arial" panose="020B0604020202020204" pitchFamily="34" charset="0"/>
              </a:rPr>
              <a:t>individual </a:t>
            </a:r>
            <a:r>
              <a:rPr lang="en-US" sz="1800" spc="65" dirty="0">
                <a:effectLst/>
                <a:latin typeface="Calibri "/>
                <a:ea typeface="Arial" panose="020B0604020202020204" pitchFamily="34" charset="0"/>
              </a:rPr>
              <a:t>experts, providing teams</a:t>
            </a:r>
            <a:r>
              <a:rPr lang="en-US" sz="1800" spc="60" dirty="0">
                <a:effectLst/>
                <a:latin typeface="Calibri "/>
                <a:ea typeface="Arial" panose="020B0604020202020204" pitchFamily="34" charset="0"/>
              </a:rPr>
              <a:t> to lead projects; co</a:t>
            </a:r>
            <a:r>
              <a:rPr lang="en-US" sz="1800" spc="65" dirty="0">
                <a:effectLst/>
                <a:latin typeface="Calibri "/>
                <a:ea typeface="Arial" panose="020B0604020202020204" pitchFamily="34" charset="0"/>
              </a:rPr>
              <a:t>llaborating </a:t>
            </a:r>
            <a:r>
              <a:rPr lang="en-US" sz="1800" spc="55" dirty="0">
                <a:effectLst/>
                <a:latin typeface="Calibri "/>
                <a:ea typeface="Arial" panose="020B0604020202020204" pitchFamily="34" charset="0"/>
              </a:rPr>
              <a:t>with</a:t>
            </a:r>
            <a:r>
              <a:rPr lang="en-US" sz="1800" spc="70" dirty="0">
                <a:effectLst/>
                <a:latin typeface="Calibri "/>
                <a:ea typeface="Arial" panose="020B0604020202020204" pitchFamily="34" charset="0"/>
              </a:rPr>
              <a:t> </a:t>
            </a:r>
            <a:r>
              <a:rPr lang="en-US" sz="1800" spc="50" dirty="0">
                <a:effectLst/>
                <a:latin typeface="Calibri "/>
                <a:ea typeface="Arial" panose="020B0604020202020204" pitchFamily="34" charset="0"/>
              </a:rPr>
              <a:t>our</a:t>
            </a:r>
            <a:r>
              <a:rPr lang="en-US" sz="1800" spc="70" dirty="0">
                <a:effectLst/>
                <a:latin typeface="Calibri "/>
                <a:ea typeface="Arial" panose="020B0604020202020204" pitchFamily="34" charset="0"/>
              </a:rPr>
              <a:t> </a:t>
            </a:r>
            <a:r>
              <a:rPr lang="en-US" sz="1800" dirty="0">
                <a:effectLst/>
                <a:latin typeface="Calibri "/>
                <a:ea typeface="Arial" panose="020B0604020202020204" pitchFamily="34" charset="0"/>
              </a:rPr>
              <a:t>clients</a:t>
            </a:r>
            <a:r>
              <a:rPr lang="en-US" sz="1800" spc="80" dirty="0">
                <a:effectLst/>
                <a:latin typeface="Calibri "/>
                <a:ea typeface="Arial" panose="020B0604020202020204" pitchFamily="34" charset="0"/>
              </a:rPr>
              <a:t> </a:t>
            </a:r>
            <a:r>
              <a:rPr lang="en-US" sz="1800" dirty="0">
                <a:effectLst/>
                <a:latin typeface="Calibri "/>
                <a:ea typeface="Arial" panose="020B0604020202020204" pitchFamily="34" charset="0"/>
              </a:rPr>
              <a:t>and</a:t>
            </a:r>
            <a:r>
              <a:rPr lang="en-US" sz="1800" spc="70" dirty="0">
                <a:effectLst/>
                <a:latin typeface="Calibri "/>
                <a:ea typeface="Arial" panose="020B0604020202020204" pitchFamily="34" charset="0"/>
              </a:rPr>
              <a:t> </a:t>
            </a:r>
            <a:r>
              <a:rPr lang="en-US" sz="1800" spc="60" dirty="0">
                <a:effectLst/>
                <a:latin typeface="Calibri "/>
                <a:ea typeface="Arial" panose="020B0604020202020204" pitchFamily="34" charset="0"/>
              </a:rPr>
              <a:t>other</a:t>
            </a:r>
            <a:r>
              <a:rPr lang="en-US" sz="1800" spc="70" dirty="0">
                <a:effectLst/>
                <a:latin typeface="Calibri "/>
                <a:ea typeface="Arial" panose="020B0604020202020204" pitchFamily="34" charset="0"/>
              </a:rPr>
              <a:t> </a:t>
            </a:r>
            <a:r>
              <a:rPr lang="en-US" sz="1800" spc="65" dirty="0">
                <a:effectLst/>
                <a:latin typeface="Calibri "/>
                <a:ea typeface="Arial" panose="020B0604020202020204" pitchFamily="34" charset="0"/>
              </a:rPr>
              <a:t>suppliers</a:t>
            </a:r>
            <a:r>
              <a:rPr lang="en-US" sz="1800" spc="70" dirty="0">
                <a:effectLst/>
                <a:latin typeface="Calibri "/>
                <a:ea typeface="Arial" panose="020B0604020202020204" pitchFamily="34" charset="0"/>
              </a:rPr>
              <a:t> </a:t>
            </a:r>
            <a:r>
              <a:rPr lang="en-US" sz="1800" dirty="0">
                <a:effectLst/>
                <a:latin typeface="Calibri "/>
                <a:ea typeface="Arial" panose="020B0604020202020204" pitchFamily="34" charset="0"/>
              </a:rPr>
              <a:t>to effectively and efficiently deliver and delight every client.</a:t>
            </a:r>
          </a:p>
          <a:p>
            <a:pPr marL="84138" indent="4763">
              <a:spcBef>
                <a:spcPts val="1065"/>
              </a:spcBef>
              <a:spcAft>
                <a:spcPts val="0"/>
              </a:spcAft>
            </a:pPr>
            <a:r>
              <a:rPr lang="en-US" sz="1800" b="1" kern="0" dirty="0">
                <a:solidFill>
                  <a:schemeClr val="tx1"/>
                </a:solidFill>
                <a:effectLst/>
                <a:latin typeface="Calibri "/>
                <a:ea typeface="Times New Roman" panose="02020603050405020304" pitchFamily="18" charset="0"/>
                <a:cs typeface="Times New Roman" panose="02020603050405020304" pitchFamily="18" charset="0"/>
              </a:rPr>
              <a:t>We</a:t>
            </a:r>
            <a:r>
              <a:rPr lang="en-US" sz="1800" b="1" kern="0" spc="10" dirty="0">
                <a:solidFill>
                  <a:schemeClr val="tx1"/>
                </a:solidFill>
                <a:effectLst/>
                <a:latin typeface="Calibri "/>
                <a:ea typeface="Times New Roman" panose="02020603050405020304" pitchFamily="18" charset="0"/>
                <a:cs typeface="Times New Roman" panose="02020603050405020304" pitchFamily="18" charset="0"/>
              </a:rPr>
              <a:t> </a:t>
            </a:r>
            <a:r>
              <a:rPr lang="en-US" sz="1800" b="1" kern="0" dirty="0">
                <a:solidFill>
                  <a:schemeClr val="tx1"/>
                </a:solidFill>
                <a:effectLst/>
                <a:latin typeface="Calibri "/>
                <a:ea typeface="Times New Roman" panose="02020603050405020304" pitchFamily="18" charset="0"/>
                <a:cs typeface="Times New Roman" panose="02020603050405020304" pitchFamily="18" charset="0"/>
              </a:rPr>
              <a:t>are</a:t>
            </a:r>
            <a:r>
              <a:rPr lang="en-US" sz="1800" b="1" kern="0" spc="10" dirty="0">
                <a:solidFill>
                  <a:schemeClr val="tx1"/>
                </a:solidFill>
                <a:effectLst/>
                <a:latin typeface="Calibri "/>
                <a:ea typeface="Times New Roman" panose="02020603050405020304" pitchFamily="18" charset="0"/>
                <a:cs typeface="Times New Roman" panose="02020603050405020304" pitchFamily="18" charset="0"/>
              </a:rPr>
              <a:t> </a:t>
            </a:r>
            <a:r>
              <a:rPr lang="en-US" sz="1800" b="1" kern="0" dirty="0">
                <a:solidFill>
                  <a:schemeClr val="tx1"/>
                </a:solidFill>
                <a:effectLst/>
                <a:latin typeface="Calibri "/>
                <a:ea typeface="Times New Roman" panose="02020603050405020304" pitchFamily="18" charset="0"/>
                <a:cs typeface="Times New Roman" panose="02020603050405020304" pitchFamily="18" charset="0"/>
              </a:rPr>
              <a:t>very</a:t>
            </a:r>
            <a:r>
              <a:rPr lang="en-US" sz="1800" b="1" kern="0" spc="295" dirty="0">
                <a:solidFill>
                  <a:schemeClr val="tx1"/>
                </a:solidFill>
                <a:effectLst/>
                <a:latin typeface="Calibri "/>
                <a:ea typeface="Times New Roman" panose="02020603050405020304" pitchFamily="18" charset="0"/>
                <a:cs typeface="Times New Roman" panose="02020603050405020304" pitchFamily="18" charset="0"/>
              </a:rPr>
              <a:t> </a:t>
            </a:r>
            <a:r>
              <a:rPr lang="en-US" sz="1800" b="1" kern="0" spc="45" dirty="0">
                <a:solidFill>
                  <a:schemeClr val="tx1"/>
                </a:solidFill>
                <a:effectLst/>
                <a:latin typeface="Calibri "/>
                <a:ea typeface="Times New Roman" panose="02020603050405020304" pitchFamily="18" charset="0"/>
                <a:cs typeface="Times New Roman" panose="02020603050405020304" pitchFamily="18" charset="0"/>
              </a:rPr>
              <a:t>excited</a:t>
            </a:r>
            <a:r>
              <a:rPr lang="en-US" sz="1800" b="1" kern="0" spc="95" dirty="0">
                <a:solidFill>
                  <a:schemeClr val="tx1"/>
                </a:solidFill>
                <a:effectLst/>
                <a:latin typeface="Calibri "/>
                <a:ea typeface="Times New Roman" panose="02020603050405020304" pitchFamily="18" charset="0"/>
                <a:cs typeface="Times New Roman" panose="02020603050405020304" pitchFamily="18" charset="0"/>
              </a:rPr>
              <a:t> </a:t>
            </a:r>
            <a:r>
              <a:rPr lang="en-US" sz="1800" b="1" kern="0" dirty="0">
                <a:solidFill>
                  <a:schemeClr val="tx1"/>
                </a:solidFill>
                <a:effectLst/>
                <a:latin typeface="Calibri "/>
                <a:ea typeface="Times New Roman" panose="02020603050405020304" pitchFamily="18" charset="0"/>
                <a:cs typeface="Times New Roman" panose="02020603050405020304" pitchFamily="18" charset="0"/>
              </a:rPr>
              <a:t>for</a:t>
            </a:r>
            <a:r>
              <a:rPr lang="en-US" sz="1800" b="1" kern="0" spc="320" dirty="0">
                <a:solidFill>
                  <a:schemeClr val="tx1"/>
                </a:solidFill>
                <a:effectLst/>
                <a:latin typeface="Calibri "/>
                <a:ea typeface="Times New Roman" panose="02020603050405020304" pitchFamily="18" charset="0"/>
                <a:cs typeface="Times New Roman" panose="02020603050405020304" pitchFamily="18" charset="0"/>
              </a:rPr>
              <a:t> </a:t>
            </a:r>
            <a:r>
              <a:rPr lang="en-US" sz="1800" b="1" kern="0" dirty="0">
                <a:solidFill>
                  <a:schemeClr val="tx1"/>
                </a:solidFill>
                <a:effectLst/>
                <a:latin typeface="Calibri "/>
                <a:ea typeface="Times New Roman" panose="02020603050405020304" pitchFamily="18" charset="0"/>
                <a:cs typeface="Times New Roman" panose="02020603050405020304" pitchFamily="18" charset="0"/>
              </a:rPr>
              <a:t>what future holds and look forward to</a:t>
            </a:r>
            <a:r>
              <a:rPr lang="en-US" sz="1800" b="1" kern="0" spc="5" dirty="0">
                <a:solidFill>
                  <a:schemeClr val="tx1"/>
                </a:solidFill>
                <a:effectLst/>
                <a:latin typeface="Calibri "/>
                <a:ea typeface="Times New Roman" panose="02020603050405020304" pitchFamily="18" charset="0"/>
                <a:cs typeface="Times New Roman" panose="02020603050405020304" pitchFamily="18" charset="0"/>
              </a:rPr>
              <a:t> </a:t>
            </a:r>
            <a:r>
              <a:rPr lang="en-US" sz="1800" b="1" kern="0" dirty="0">
                <a:solidFill>
                  <a:schemeClr val="tx1"/>
                </a:solidFill>
                <a:effectLst/>
                <a:latin typeface="Calibri "/>
                <a:ea typeface="Times New Roman" panose="02020603050405020304" pitchFamily="18" charset="0"/>
                <a:cs typeface="Times New Roman" panose="02020603050405020304" pitchFamily="18" charset="0"/>
              </a:rPr>
              <a:t>working</a:t>
            </a:r>
            <a:r>
              <a:rPr lang="en-US" sz="1800" b="1" kern="0" spc="135" dirty="0">
                <a:solidFill>
                  <a:schemeClr val="tx1"/>
                </a:solidFill>
                <a:effectLst/>
                <a:latin typeface="Calibri "/>
                <a:ea typeface="Times New Roman" panose="02020603050405020304" pitchFamily="18" charset="0"/>
                <a:cs typeface="Times New Roman" panose="02020603050405020304" pitchFamily="18" charset="0"/>
              </a:rPr>
              <a:t> </a:t>
            </a:r>
            <a:r>
              <a:rPr lang="en-US" sz="1800" b="1" kern="0" dirty="0">
                <a:solidFill>
                  <a:schemeClr val="tx1"/>
                </a:solidFill>
                <a:effectLst/>
                <a:latin typeface="Calibri "/>
                <a:ea typeface="Times New Roman" panose="02020603050405020304" pitchFamily="18" charset="0"/>
                <a:cs typeface="Times New Roman" panose="02020603050405020304" pitchFamily="18" charset="0"/>
              </a:rPr>
              <a:t>with</a:t>
            </a:r>
            <a:r>
              <a:rPr lang="en-US" sz="1800" b="1" kern="0" spc="-50" dirty="0">
                <a:solidFill>
                  <a:schemeClr val="tx1"/>
                </a:solidFill>
                <a:effectLst/>
                <a:latin typeface="Calibri "/>
                <a:ea typeface="Times New Roman" panose="02020603050405020304" pitchFamily="18" charset="0"/>
                <a:cs typeface="Times New Roman" panose="02020603050405020304" pitchFamily="18" charset="0"/>
              </a:rPr>
              <a:t> </a:t>
            </a:r>
            <a:r>
              <a:rPr lang="en-US" sz="1800" b="1" kern="0" dirty="0">
                <a:solidFill>
                  <a:schemeClr val="tx1"/>
                </a:solidFill>
                <a:effectLst/>
                <a:latin typeface="Calibri "/>
                <a:ea typeface="Times New Roman" panose="02020603050405020304" pitchFamily="18" charset="0"/>
                <a:cs typeface="Times New Roman" panose="02020603050405020304" pitchFamily="18" charset="0"/>
              </a:rPr>
              <a:t>you.</a:t>
            </a:r>
            <a:endParaRPr lang="en-GB" sz="1800" b="1" kern="0" dirty="0">
              <a:solidFill>
                <a:schemeClr val="tx1"/>
              </a:solidFill>
              <a:effectLst/>
              <a:latin typeface="Calibri "/>
              <a:ea typeface="Times New Roman" panose="02020603050405020304" pitchFamily="18" charset="0"/>
              <a:cs typeface="Times New Roman" panose="02020603050405020304" pitchFamily="18" charset="0"/>
            </a:endParaRPr>
          </a:p>
          <a:p>
            <a:endParaRPr lang="en-GB" dirty="0"/>
          </a:p>
        </p:txBody>
      </p:sp>
      <p:grpSp>
        <p:nvGrpSpPr>
          <p:cNvPr id="24" name="Group 23">
            <a:extLst>
              <a:ext uri="{FF2B5EF4-FFF2-40B4-BE49-F238E27FC236}">
                <a16:creationId xmlns:a16="http://schemas.microsoft.com/office/drawing/2014/main" id="{E27BA95E-5A83-4867-8D1B-ED2F547F029D}"/>
              </a:ext>
            </a:extLst>
          </p:cNvPr>
          <p:cNvGrpSpPr/>
          <p:nvPr userDrawn="1"/>
        </p:nvGrpSpPr>
        <p:grpSpPr>
          <a:xfrm>
            <a:off x="2055190" y="3857624"/>
            <a:ext cx="7412659" cy="2718693"/>
            <a:chOff x="1633970" y="1930590"/>
            <a:chExt cx="8081619" cy="3704035"/>
          </a:xfrm>
        </p:grpSpPr>
        <p:sp>
          <p:nvSpPr>
            <p:cNvPr id="25" name="Rectangle 24">
              <a:extLst>
                <a:ext uri="{FF2B5EF4-FFF2-40B4-BE49-F238E27FC236}">
                  <a16:creationId xmlns:a16="http://schemas.microsoft.com/office/drawing/2014/main" id="{3A67DD6D-C54B-44BE-92F2-9EA097932804}"/>
                </a:ext>
              </a:extLst>
            </p:cNvPr>
            <p:cNvSpPr/>
            <p:nvPr userDrawn="1"/>
          </p:nvSpPr>
          <p:spPr>
            <a:xfrm>
              <a:off x="1633970" y="1930590"/>
              <a:ext cx="8081619" cy="3704035"/>
            </a:xfrm>
            <a:prstGeom prst="rect">
              <a:avLst/>
            </a:prstGeom>
            <a:solidFill>
              <a:srgbClr val="20A3DD"/>
            </a:solidFill>
            <a:ln w="28575">
              <a:solidFill>
                <a:srgbClr val="20A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TextBox 25">
              <a:extLst>
                <a:ext uri="{FF2B5EF4-FFF2-40B4-BE49-F238E27FC236}">
                  <a16:creationId xmlns:a16="http://schemas.microsoft.com/office/drawing/2014/main" id="{71331490-896F-418E-B017-428A54ECCB78}"/>
                </a:ext>
              </a:extLst>
            </p:cNvPr>
            <p:cNvSpPr txBox="1"/>
            <p:nvPr userDrawn="1"/>
          </p:nvSpPr>
          <p:spPr>
            <a:xfrm>
              <a:off x="2003234" y="2048487"/>
              <a:ext cx="7343089" cy="400110"/>
            </a:xfrm>
            <a:prstGeom prst="rect">
              <a:avLst/>
            </a:prstGeom>
            <a:noFill/>
          </p:spPr>
          <p:txBody>
            <a:bodyPr wrap="square" rtlCol="0">
              <a:spAutoFit/>
            </a:bodyPr>
            <a:lstStyle/>
            <a:p>
              <a:pPr algn="ctr"/>
              <a:r>
                <a:rPr lang="en-GB" sz="2000" b="1" i="1" dirty="0">
                  <a:solidFill>
                    <a:schemeClr val="bg1"/>
                  </a:solidFill>
                  <a:latin typeface="+mn-lt"/>
                  <a:cs typeface="Arial" panose="020B0604020202020204" pitchFamily="34" charset="0"/>
                </a:rPr>
                <a:t>Proud to work alongside…</a:t>
              </a:r>
            </a:p>
          </p:txBody>
        </p:sp>
      </p:grpSp>
      <p:pic>
        <p:nvPicPr>
          <p:cNvPr id="27" name="Picture 2">
            <a:extLst>
              <a:ext uri="{FF2B5EF4-FFF2-40B4-BE49-F238E27FC236}">
                <a16:creationId xmlns:a16="http://schemas.microsoft.com/office/drawing/2014/main" id="{A1FFD840-0AEE-47C0-9E94-FBB7463B85D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286322" y="5906063"/>
            <a:ext cx="1628794" cy="61164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a:extLst>
              <a:ext uri="{FF2B5EF4-FFF2-40B4-BE49-F238E27FC236}">
                <a16:creationId xmlns:a16="http://schemas.microsoft.com/office/drawing/2014/main" id="{91015783-C262-4007-8FE3-5B55E0305F2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333393" y="4470073"/>
            <a:ext cx="1163445" cy="121192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a:extLst>
              <a:ext uri="{FF2B5EF4-FFF2-40B4-BE49-F238E27FC236}">
                <a16:creationId xmlns:a16="http://schemas.microsoft.com/office/drawing/2014/main" id="{A4F91CF5-0649-4DC5-BA81-C8B7886D60CD}"/>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49022" y="4469184"/>
            <a:ext cx="1499368" cy="57998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A5420AF1-28FC-4D56-B86E-C7199944CC8C}"/>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541653" y="5570720"/>
            <a:ext cx="1163446" cy="85130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2">
            <a:extLst>
              <a:ext uri="{FF2B5EF4-FFF2-40B4-BE49-F238E27FC236}">
                <a16:creationId xmlns:a16="http://schemas.microsoft.com/office/drawing/2014/main" id="{2A34D470-D1A6-4526-9FE2-7EFABA910E52}"/>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268594" y="5280522"/>
            <a:ext cx="1344524" cy="313762"/>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oup 31">
            <a:extLst>
              <a:ext uri="{FF2B5EF4-FFF2-40B4-BE49-F238E27FC236}">
                <a16:creationId xmlns:a16="http://schemas.microsoft.com/office/drawing/2014/main" id="{ED04A2C9-9DA5-459C-8344-035BE50B2CEE}"/>
              </a:ext>
            </a:extLst>
          </p:cNvPr>
          <p:cNvGrpSpPr/>
          <p:nvPr userDrawn="1"/>
        </p:nvGrpSpPr>
        <p:grpSpPr>
          <a:xfrm>
            <a:off x="4900289" y="5796153"/>
            <a:ext cx="1940465" cy="625869"/>
            <a:chOff x="4776789" y="2876282"/>
            <a:chExt cx="3860800" cy="1282700"/>
          </a:xfrm>
        </p:grpSpPr>
        <p:sp>
          <p:nvSpPr>
            <p:cNvPr id="33" name="Rectangle 32">
              <a:extLst>
                <a:ext uri="{FF2B5EF4-FFF2-40B4-BE49-F238E27FC236}">
                  <a16:creationId xmlns:a16="http://schemas.microsoft.com/office/drawing/2014/main" id="{663BC646-ACCC-4E84-B266-7EAC509FA426}"/>
                </a:ext>
              </a:extLst>
            </p:cNvPr>
            <p:cNvSpPr/>
            <p:nvPr/>
          </p:nvSpPr>
          <p:spPr>
            <a:xfrm>
              <a:off x="4776789" y="2876282"/>
              <a:ext cx="3860800" cy="12827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p>
          </p:txBody>
        </p:sp>
        <p:pic>
          <p:nvPicPr>
            <p:cNvPr id="34" name="Picture 20" descr="Buckingham Group Contracting">
              <a:extLst>
                <a:ext uri="{FF2B5EF4-FFF2-40B4-BE49-F238E27FC236}">
                  <a16:creationId xmlns:a16="http://schemas.microsoft.com/office/drawing/2014/main" id="{56AADC4B-5227-4A20-B6F4-CFF6D834CBD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08577" y="3189019"/>
              <a:ext cx="3286125" cy="65722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4" descr="Infrastructure Specialists - J. Murphy &amp; Sons Limited">
            <a:extLst>
              <a:ext uri="{FF2B5EF4-FFF2-40B4-BE49-F238E27FC236}">
                <a16:creationId xmlns:a16="http://schemas.microsoft.com/office/drawing/2014/main" id="{C2AB9B3D-B3B3-4581-AD84-6B4D36A27084}"/>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194742" y="4428943"/>
            <a:ext cx="2028139" cy="70308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49BC2F77-01CA-4CA8-8BB3-638BD61FC8B7}"/>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332854" y="4856798"/>
            <a:ext cx="1795261" cy="278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1255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Content (imag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65346-5E9F-4A40-A433-AD52ED0D1701}"/>
              </a:ext>
            </a:extLst>
          </p:cNvPr>
          <p:cNvSpPr>
            <a:spLocks noGrp="1"/>
          </p:cNvSpPr>
          <p:nvPr>
            <p:ph type="title" hasCustomPrompt="1"/>
          </p:nvPr>
        </p:nvSpPr>
        <p:spPr>
          <a:xfrm>
            <a:off x="838200" y="365126"/>
            <a:ext cx="10515600" cy="613930"/>
          </a:xfrm>
          <a:prstGeom prst="rect">
            <a:avLst/>
          </a:prstGeom>
        </p:spPr>
        <p:txBody>
          <a:bodyPr anchor="t">
            <a:noAutofit/>
          </a:bodyPr>
          <a:lstStyle>
            <a:lvl1pPr>
              <a:defRPr sz="4000" b="1">
                <a:solidFill>
                  <a:srgbClr val="20A3DD"/>
                </a:solidFill>
                <a:latin typeface="+mn-lt"/>
                <a:cs typeface="Arial" panose="020B0604020202020204" pitchFamily="34" charset="0"/>
              </a:defRPr>
            </a:lvl1pPr>
          </a:lstStyle>
          <a:p>
            <a:r>
              <a:rPr lang="en-US" dirty="0"/>
              <a:t>Our Clients</a:t>
            </a:r>
            <a:endParaRPr lang="en-GB" dirty="0"/>
          </a:p>
        </p:txBody>
      </p:sp>
      <p:sp>
        <p:nvSpPr>
          <p:cNvPr id="10" name="Slide Number Placeholder 5">
            <a:extLst>
              <a:ext uri="{FF2B5EF4-FFF2-40B4-BE49-F238E27FC236}">
                <a16:creationId xmlns:a16="http://schemas.microsoft.com/office/drawing/2014/main" id="{AC128C1D-2D3F-4477-AA94-98EF0743E227}"/>
              </a:ext>
            </a:extLst>
          </p:cNvPr>
          <p:cNvSpPr txBox="1">
            <a:spLocks/>
          </p:cNvSpPr>
          <p:nvPr userDrawn="1"/>
        </p:nvSpPr>
        <p:spPr>
          <a:xfrm>
            <a:off x="263956" y="6411982"/>
            <a:ext cx="838200" cy="280918"/>
          </a:xfrm>
          <a:prstGeom prst="rect">
            <a:avLst/>
          </a:prstGeom>
        </p:spPr>
        <p:txBody>
          <a:bodyPr vert="horz" lIns="91440" tIns="45720" rIns="91440" bIns="45720" rtlCol="0" anchor="b"/>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dirty="0"/>
              <a:t>Page </a:t>
            </a:r>
            <a:fld id="{9B63E4A5-D417-4F64-A623-A3C69653DDBD}" type="slidenum">
              <a:rPr lang="en-GB" smtClean="0"/>
              <a:pPr algn="ctr"/>
              <a:t>‹#›</a:t>
            </a:fld>
            <a:endParaRPr lang="en-GB" dirty="0"/>
          </a:p>
        </p:txBody>
      </p:sp>
      <p:cxnSp>
        <p:nvCxnSpPr>
          <p:cNvPr id="12" name="Straight Connector 11">
            <a:extLst>
              <a:ext uri="{FF2B5EF4-FFF2-40B4-BE49-F238E27FC236}">
                <a16:creationId xmlns:a16="http://schemas.microsoft.com/office/drawing/2014/main" id="{9EE211BD-07AC-43C6-8501-B7C365591AB3}"/>
              </a:ext>
            </a:extLst>
          </p:cNvPr>
          <p:cNvCxnSpPr/>
          <p:nvPr userDrawn="1"/>
        </p:nvCxnSpPr>
        <p:spPr>
          <a:xfrm>
            <a:off x="838200" y="979056"/>
            <a:ext cx="7534275" cy="0"/>
          </a:xfrm>
          <a:prstGeom prst="line">
            <a:avLst/>
          </a:prstGeom>
          <a:ln w="28575">
            <a:solidFill>
              <a:srgbClr val="20A3DD"/>
            </a:solidFill>
          </a:ln>
        </p:spPr>
        <p:style>
          <a:lnRef idx="1">
            <a:schemeClr val="accent1"/>
          </a:lnRef>
          <a:fillRef idx="0">
            <a:schemeClr val="accent1"/>
          </a:fillRef>
          <a:effectRef idx="0">
            <a:schemeClr val="accent1"/>
          </a:effectRef>
          <a:fontRef idx="minor">
            <a:schemeClr val="tx1"/>
          </a:fontRef>
        </p:style>
      </p:cxnSp>
      <p:pic>
        <p:nvPicPr>
          <p:cNvPr id="15" name="Picture 14" descr="A close up of a logo&#10;&#10;Description automatically generated">
            <a:extLst>
              <a:ext uri="{FF2B5EF4-FFF2-40B4-BE49-F238E27FC236}">
                <a16:creationId xmlns:a16="http://schemas.microsoft.com/office/drawing/2014/main" id="{D3ED07E0-C988-4BB4-9159-6C1579F4EC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9556" y="5906004"/>
            <a:ext cx="1148488" cy="786896"/>
          </a:xfrm>
          <a:prstGeom prst="rect">
            <a:avLst/>
          </a:prstGeom>
        </p:spPr>
      </p:pic>
      <p:sp>
        <p:nvSpPr>
          <p:cNvPr id="8" name="TextBox 7">
            <a:extLst>
              <a:ext uri="{FF2B5EF4-FFF2-40B4-BE49-F238E27FC236}">
                <a16:creationId xmlns:a16="http://schemas.microsoft.com/office/drawing/2014/main" id="{B72D3D2D-EE7E-4708-90EA-DF812F135C1E}"/>
              </a:ext>
            </a:extLst>
          </p:cNvPr>
          <p:cNvSpPr txBox="1"/>
          <p:nvPr userDrawn="1"/>
        </p:nvSpPr>
        <p:spPr>
          <a:xfrm>
            <a:off x="838200" y="1977486"/>
            <a:ext cx="5353050" cy="3131627"/>
          </a:xfrm>
          <a:prstGeom prst="rect">
            <a:avLst/>
          </a:prstGeom>
          <a:noFill/>
        </p:spPr>
        <p:txBody>
          <a:bodyPr wrap="square" rtlCol="0">
            <a:spAutoFit/>
          </a:bodyPr>
          <a:lstStyle/>
          <a:p>
            <a:pPr marL="90170" marR="66675">
              <a:spcBef>
                <a:spcPts val="960"/>
              </a:spcBef>
              <a:spcAft>
                <a:spcPts val="0"/>
              </a:spcAft>
            </a:pPr>
            <a:r>
              <a:rPr lang="en-US" sz="1800" spc="65" dirty="0">
                <a:solidFill>
                  <a:schemeClr val="tx1"/>
                </a:solidFill>
                <a:effectLst/>
                <a:ea typeface="Arial" panose="020B0604020202020204" pitchFamily="34" charset="0"/>
              </a:rPr>
              <a:t>Mercury3 </a:t>
            </a:r>
            <a:r>
              <a:rPr lang="en-US" sz="1800" spc="60" dirty="0">
                <a:solidFill>
                  <a:schemeClr val="tx1"/>
                </a:solidFill>
                <a:effectLst/>
                <a:ea typeface="Arial" panose="020B0604020202020204" pitchFamily="34" charset="0"/>
              </a:rPr>
              <a:t>Consult deliver expert end to end </a:t>
            </a:r>
            <a:r>
              <a:rPr lang="en-US" sz="1800" spc="65" dirty="0">
                <a:solidFill>
                  <a:schemeClr val="tx1"/>
                </a:solidFill>
                <a:ea typeface="Arial" panose="020B0604020202020204" pitchFamily="34" charset="0"/>
              </a:rPr>
              <a:t>P</a:t>
            </a:r>
            <a:r>
              <a:rPr lang="en-US" sz="1800" spc="65" dirty="0">
                <a:solidFill>
                  <a:schemeClr val="tx1"/>
                </a:solidFill>
                <a:effectLst/>
                <a:ea typeface="Arial" panose="020B0604020202020204" pitchFamily="34" charset="0"/>
              </a:rPr>
              <a:t>roject, Programme</a:t>
            </a:r>
            <a:r>
              <a:rPr lang="en-US" sz="1800" spc="60" dirty="0">
                <a:solidFill>
                  <a:schemeClr val="tx1"/>
                </a:solidFill>
                <a:effectLst/>
                <a:ea typeface="Arial" panose="020B0604020202020204" pitchFamily="34" charset="0"/>
              </a:rPr>
              <a:t> </a:t>
            </a:r>
            <a:r>
              <a:rPr lang="en-US" sz="1800" spc="60" dirty="0">
                <a:solidFill>
                  <a:schemeClr val="tx1"/>
                </a:solidFill>
                <a:ea typeface="Arial" panose="020B0604020202020204" pitchFamily="34" charset="0"/>
              </a:rPr>
              <a:t>&amp;</a:t>
            </a:r>
            <a:r>
              <a:rPr lang="en-US" sz="1800" spc="60" dirty="0">
                <a:solidFill>
                  <a:schemeClr val="tx1"/>
                </a:solidFill>
                <a:effectLst/>
                <a:ea typeface="Arial" panose="020B0604020202020204" pitchFamily="34" charset="0"/>
              </a:rPr>
              <a:t> Engineering </a:t>
            </a:r>
            <a:r>
              <a:rPr lang="en-US" sz="1800" spc="65" dirty="0">
                <a:solidFill>
                  <a:schemeClr val="tx1"/>
                </a:solidFill>
                <a:ea typeface="Arial" panose="020B0604020202020204" pitchFamily="34" charset="0"/>
              </a:rPr>
              <a:t>M</a:t>
            </a:r>
            <a:r>
              <a:rPr lang="en-US" sz="1800" spc="65" dirty="0">
                <a:solidFill>
                  <a:schemeClr val="tx1"/>
                </a:solidFill>
                <a:effectLst/>
                <a:ea typeface="Arial" panose="020B0604020202020204" pitchFamily="34" charset="0"/>
              </a:rPr>
              <a:t>anagement services.</a:t>
            </a:r>
          </a:p>
          <a:p>
            <a:pPr marL="90170" marR="66675">
              <a:spcBef>
                <a:spcPts val="960"/>
              </a:spcBef>
              <a:spcAft>
                <a:spcPts val="0"/>
              </a:spcAft>
            </a:pPr>
            <a:r>
              <a:rPr lang="en-US" sz="1800" spc="65" dirty="0">
                <a:solidFill>
                  <a:schemeClr val="tx1"/>
                </a:solidFill>
                <a:effectLst/>
                <a:ea typeface="Arial" panose="020B0604020202020204" pitchFamily="34" charset="0"/>
              </a:rPr>
              <a:t>Locally, Nationally &amp; Internationally.</a:t>
            </a:r>
            <a:endParaRPr lang="en-US" sz="1800" spc="80" dirty="0">
              <a:solidFill>
                <a:schemeClr val="tx1"/>
              </a:solidFill>
              <a:ea typeface="Arial" panose="020B0604020202020204" pitchFamily="34" charset="0"/>
            </a:endParaRPr>
          </a:p>
          <a:p>
            <a:pPr marL="84138" indent="4763">
              <a:spcBef>
                <a:spcPts val="1065"/>
              </a:spcBef>
              <a:spcAft>
                <a:spcPts val="0"/>
              </a:spcAft>
            </a:pPr>
            <a:r>
              <a:rPr lang="en-US" sz="1800" spc="50" dirty="0">
                <a:solidFill>
                  <a:schemeClr val="tx1"/>
                </a:solidFill>
                <a:effectLst/>
                <a:ea typeface="Arial" panose="020B0604020202020204" pitchFamily="34" charset="0"/>
              </a:rPr>
              <a:t>Our</a:t>
            </a:r>
            <a:r>
              <a:rPr lang="en-US" sz="1800" spc="30" dirty="0">
                <a:solidFill>
                  <a:schemeClr val="tx1"/>
                </a:solidFill>
                <a:effectLst/>
                <a:ea typeface="Arial" panose="020B0604020202020204" pitchFamily="34" charset="0"/>
              </a:rPr>
              <a:t> </a:t>
            </a:r>
            <a:r>
              <a:rPr lang="en-US" sz="1800" spc="60" dirty="0">
                <a:solidFill>
                  <a:schemeClr val="tx1"/>
                </a:solidFill>
                <a:effectLst/>
                <a:ea typeface="Arial" panose="020B0604020202020204" pitchFamily="34" charset="0"/>
              </a:rPr>
              <a:t>range</a:t>
            </a:r>
            <a:r>
              <a:rPr lang="en-US" sz="1800" spc="30" dirty="0">
                <a:solidFill>
                  <a:schemeClr val="tx1"/>
                </a:solidFill>
                <a:effectLst/>
                <a:ea typeface="Arial" panose="020B0604020202020204" pitchFamily="34" charset="0"/>
              </a:rPr>
              <a:t> </a:t>
            </a:r>
            <a:r>
              <a:rPr lang="en-US" sz="1800" dirty="0">
                <a:solidFill>
                  <a:schemeClr val="tx1"/>
                </a:solidFill>
                <a:effectLst/>
                <a:ea typeface="Arial" panose="020B0604020202020204" pitchFamily="34" charset="0"/>
              </a:rPr>
              <a:t>of</a:t>
            </a:r>
            <a:r>
              <a:rPr lang="en-US" sz="1800" spc="30" dirty="0">
                <a:solidFill>
                  <a:schemeClr val="tx1"/>
                </a:solidFill>
                <a:effectLst/>
                <a:ea typeface="Arial" panose="020B0604020202020204" pitchFamily="34" charset="0"/>
              </a:rPr>
              <a:t> </a:t>
            </a:r>
            <a:r>
              <a:rPr lang="en-US" sz="1800" spc="65" dirty="0">
                <a:solidFill>
                  <a:schemeClr val="tx1"/>
                </a:solidFill>
                <a:effectLst/>
                <a:ea typeface="Arial" panose="020B0604020202020204" pitchFamily="34" charset="0"/>
              </a:rPr>
              <a:t>services</a:t>
            </a:r>
            <a:r>
              <a:rPr lang="en-US" sz="1800" spc="35" dirty="0">
                <a:solidFill>
                  <a:schemeClr val="tx1"/>
                </a:solidFill>
                <a:effectLst/>
                <a:ea typeface="Arial" panose="020B0604020202020204" pitchFamily="34" charset="0"/>
              </a:rPr>
              <a:t> </a:t>
            </a:r>
            <a:r>
              <a:rPr lang="en-US" sz="1800" spc="60" dirty="0">
                <a:solidFill>
                  <a:schemeClr val="tx1"/>
                </a:solidFill>
                <a:effectLst/>
                <a:ea typeface="Arial" panose="020B0604020202020204" pitchFamily="34" charset="0"/>
              </a:rPr>
              <a:t>include</a:t>
            </a:r>
            <a:r>
              <a:rPr lang="en-US" sz="1800" spc="25" dirty="0">
                <a:solidFill>
                  <a:schemeClr val="tx1"/>
                </a:solidFill>
                <a:effectLst/>
                <a:ea typeface="Arial" panose="020B0604020202020204" pitchFamily="34" charset="0"/>
              </a:rPr>
              <a:t> providing </a:t>
            </a:r>
            <a:r>
              <a:rPr lang="en-US" sz="1800" spc="50" dirty="0">
                <a:solidFill>
                  <a:schemeClr val="tx1"/>
                </a:solidFill>
                <a:effectLst/>
                <a:ea typeface="Arial" panose="020B0604020202020204" pitchFamily="34" charset="0"/>
              </a:rPr>
              <a:t>individual </a:t>
            </a:r>
            <a:r>
              <a:rPr lang="en-US" sz="1800" spc="65" dirty="0">
                <a:solidFill>
                  <a:schemeClr val="tx1"/>
                </a:solidFill>
                <a:effectLst/>
                <a:ea typeface="Arial" panose="020B0604020202020204" pitchFamily="34" charset="0"/>
              </a:rPr>
              <a:t>experts, providing teams</a:t>
            </a:r>
            <a:r>
              <a:rPr lang="en-US" sz="1800" spc="60" dirty="0">
                <a:solidFill>
                  <a:schemeClr val="tx1"/>
                </a:solidFill>
                <a:effectLst/>
                <a:ea typeface="Arial" panose="020B0604020202020204" pitchFamily="34" charset="0"/>
              </a:rPr>
              <a:t> to lead projects; co</a:t>
            </a:r>
            <a:r>
              <a:rPr lang="en-US" sz="1800" spc="65" dirty="0">
                <a:solidFill>
                  <a:schemeClr val="tx1"/>
                </a:solidFill>
                <a:effectLst/>
                <a:ea typeface="Arial" panose="020B0604020202020204" pitchFamily="34" charset="0"/>
              </a:rPr>
              <a:t>llaborating </a:t>
            </a:r>
            <a:r>
              <a:rPr lang="en-US" sz="1800" spc="55" dirty="0">
                <a:solidFill>
                  <a:schemeClr val="tx1"/>
                </a:solidFill>
                <a:effectLst/>
                <a:ea typeface="Arial" panose="020B0604020202020204" pitchFamily="34" charset="0"/>
              </a:rPr>
              <a:t>with</a:t>
            </a:r>
            <a:r>
              <a:rPr lang="en-US" sz="1800" spc="70" dirty="0">
                <a:solidFill>
                  <a:schemeClr val="tx1"/>
                </a:solidFill>
                <a:effectLst/>
                <a:ea typeface="Arial" panose="020B0604020202020204" pitchFamily="34" charset="0"/>
              </a:rPr>
              <a:t> </a:t>
            </a:r>
            <a:r>
              <a:rPr lang="en-US" sz="1800" spc="50" dirty="0">
                <a:solidFill>
                  <a:schemeClr val="tx1"/>
                </a:solidFill>
                <a:effectLst/>
                <a:ea typeface="Arial" panose="020B0604020202020204" pitchFamily="34" charset="0"/>
              </a:rPr>
              <a:t>our</a:t>
            </a:r>
            <a:r>
              <a:rPr lang="en-US" sz="1800" spc="70" dirty="0">
                <a:solidFill>
                  <a:schemeClr val="tx1"/>
                </a:solidFill>
                <a:effectLst/>
                <a:ea typeface="Arial" panose="020B0604020202020204" pitchFamily="34" charset="0"/>
              </a:rPr>
              <a:t> </a:t>
            </a:r>
            <a:r>
              <a:rPr lang="en-US" sz="1800" dirty="0">
                <a:solidFill>
                  <a:schemeClr val="tx1"/>
                </a:solidFill>
                <a:effectLst/>
                <a:ea typeface="Arial" panose="020B0604020202020204" pitchFamily="34" charset="0"/>
              </a:rPr>
              <a:t>clients</a:t>
            </a:r>
            <a:r>
              <a:rPr lang="en-US" sz="1800" spc="80" dirty="0">
                <a:solidFill>
                  <a:schemeClr val="tx1"/>
                </a:solidFill>
                <a:effectLst/>
                <a:ea typeface="Arial" panose="020B0604020202020204" pitchFamily="34" charset="0"/>
              </a:rPr>
              <a:t> </a:t>
            </a:r>
            <a:r>
              <a:rPr lang="en-US" sz="1800" dirty="0">
                <a:solidFill>
                  <a:schemeClr val="tx1"/>
                </a:solidFill>
                <a:effectLst/>
                <a:ea typeface="Arial" panose="020B0604020202020204" pitchFamily="34" charset="0"/>
              </a:rPr>
              <a:t>and</a:t>
            </a:r>
            <a:r>
              <a:rPr lang="en-US" sz="1800" spc="70" dirty="0">
                <a:solidFill>
                  <a:schemeClr val="tx1"/>
                </a:solidFill>
                <a:effectLst/>
                <a:ea typeface="Arial" panose="020B0604020202020204" pitchFamily="34" charset="0"/>
              </a:rPr>
              <a:t> </a:t>
            </a:r>
            <a:r>
              <a:rPr lang="en-US" sz="1800" spc="60" dirty="0">
                <a:solidFill>
                  <a:schemeClr val="tx1"/>
                </a:solidFill>
                <a:effectLst/>
                <a:ea typeface="Arial" panose="020B0604020202020204" pitchFamily="34" charset="0"/>
              </a:rPr>
              <a:t>other</a:t>
            </a:r>
            <a:r>
              <a:rPr lang="en-US" sz="1800" spc="70" dirty="0">
                <a:solidFill>
                  <a:schemeClr val="tx1"/>
                </a:solidFill>
                <a:effectLst/>
                <a:ea typeface="Arial" panose="020B0604020202020204" pitchFamily="34" charset="0"/>
              </a:rPr>
              <a:t> </a:t>
            </a:r>
            <a:r>
              <a:rPr lang="en-US" sz="1800" spc="65" dirty="0">
                <a:solidFill>
                  <a:schemeClr val="tx1"/>
                </a:solidFill>
                <a:effectLst/>
                <a:ea typeface="Arial" panose="020B0604020202020204" pitchFamily="34" charset="0"/>
              </a:rPr>
              <a:t>suppliers</a:t>
            </a:r>
            <a:r>
              <a:rPr lang="en-US" sz="1800" spc="70" dirty="0">
                <a:solidFill>
                  <a:schemeClr val="tx1"/>
                </a:solidFill>
                <a:effectLst/>
                <a:ea typeface="Arial" panose="020B0604020202020204" pitchFamily="34" charset="0"/>
              </a:rPr>
              <a:t> </a:t>
            </a:r>
            <a:r>
              <a:rPr lang="en-US" sz="1800" dirty="0">
                <a:solidFill>
                  <a:schemeClr val="tx1"/>
                </a:solidFill>
                <a:effectLst/>
                <a:ea typeface="Arial" panose="020B0604020202020204" pitchFamily="34" charset="0"/>
              </a:rPr>
              <a:t>to effectively and efficiently deliver and delight every client.</a:t>
            </a:r>
          </a:p>
          <a:p>
            <a:pPr algn="l"/>
            <a:endParaRPr lang="en-GB" dirty="0"/>
          </a:p>
        </p:txBody>
      </p:sp>
    </p:spTree>
    <p:extLst>
      <p:ext uri="{BB962C8B-B14F-4D97-AF65-F5344CB8AC3E}">
        <p14:creationId xmlns:p14="http://schemas.microsoft.com/office/powerpoint/2010/main" val="2503737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Final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16088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59A991E-D080-457E-9F2C-758785C316A7}"/>
              </a:ext>
            </a:extLst>
          </p:cNvPr>
          <p:cNvSpPr txBox="1"/>
          <p:nvPr userDrawn="1">
            <p:extLst>
              <p:ext uri="{1162E1C5-73C7-4A58-AE30-91384D911F3F}">
                <p184:classification xmlns:p184="http://schemas.microsoft.com/office/powerpoint/2018/4/main" val="hdr"/>
              </p:ext>
            </p:extLst>
          </p:nvPr>
        </p:nvSpPr>
        <p:spPr>
          <a:xfrm>
            <a:off x="5773738" y="0"/>
            <a:ext cx="488950" cy="152400"/>
          </a:xfrm>
          <a:prstGeom prst="rect">
            <a:avLst/>
          </a:prstGeom>
        </p:spPr>
        <p:txBody>
          <a:bodyPr horzOverflow="overflow" lIns="0" tIns="0" rIns="0" bIns="0">
            <a:spAutoFit/>
          </a:bodyPr>
          <a:lstStyle/>
          <a:p>
            <a:pPr algn="ctr"/>
            <a:r>
              <a:rPr lang="en-GB" sz="1000" dirty="0">
                <a:solidFill>
                  <a:srgbClr val="000000"/>
                </a:solidFill>
                <a:latin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1037160994"/>
      </p:ext>
    </p:extLst>
  </p:cSld>
  <p:clrMap bg1="lt1" tx1="dk1" bg2="lt2" tx2="dk2" accent1="accent1" accent2="accent2" accent3="accent3" accent4="accent4" accent5="accent5" accent6="accent6" hlink="hlink" folHlink="folHlink"/>
  <p:sldLayoutIdLst>
    <p:sldLayoutId id="2147483665" r:id="rId1"/>
    <p:sldLayoutId id="2147483664" r:id="rId2"/>
    <p:sldLayoutId id="2147483660" r:id="rId3"/>
    <p:sldLayoutId id="2147483667" r:id="rId4"/>
    <p:sldLayoutId id="2147483650" r:id="rId5"/>
    <p:sldLayoutId id="2147483663" r:id="rId6"/>
    <p:sldLayoutId id="2147483668" r:id="rId7"/>
    <p:sldLayoutId id="2147483662" r:id="rId8"/>
    <p:sldLayoutId id="2147483666" r:id="rId9"/>
    <p:sldLayoutId id="2147483672"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image" Target="../media/image3.png"/><Relationship Id="rId1" Type="http://schemas.openxmlformats.org/officeDocument/2006/relationships/slideLayout" Target="../slideLayouts/slideLayout10.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hyperlink" Target="mailto:Ian.Watson@m3consult.co.uk" TargetMode="External"/><Relationship Id="rId2" Type="http://schemas.openxmlformats.org/officeDocument/2006/relationships/image" Target="../media/image28.PNG"/><Relationship Id="rId1" Type="http://schemas.openxmlformats.org/officeDocument/2006/relationships/slideLayout" Target="../slideLayouts/slideLayout9.xml"/><Relationship Id="rId6" Type="http://schemas.openxmlformats.org/officeDocument/2006/relationships/image" Target="../media/image3.png"/><Relationship Id="rId5" Type="http://schemas.openxmlformats.org/officeDocument/2006/relationships/hyperlink" Target="mailto:Alan.Beattie@m3consult.co.uk" TargetMode="External"/><Relationship Id="rId4" Type="http://schemas.openxmlformats.org/officeDocument/2006/relationships/hyperlink" Target="mailto:Trevor.Marshall@m3consult.co.u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9DD01-C848-4CBD-B08A-6E507F1803F9}"/>
              </a:ext>
            </a:extLst>
          </p:cNvPr>
          <p:cNvSpPr>
            <a:spLocks noGrp="1"/>
          </p:cNvSpPr>
          <p:nvPr>
            <p:ph type="title"/>
          </p:nvPr>
        </p:nvSpPr>
        <p:spPr>
          <a:xfrm>
            <a:off x="838200" y="3429000"/>
            <a:ext cx="10515600" cy="1057276"/>
          </a:xfrm>
        </p:spPr>
        <p:txBody>
          <a:bodyPr/>
          <a:lstStyle/>
          <a:p>
            <a:r>
              <a:rPr lang="en-GB" dirty="0"/>
              <a:t>Tees Valley Capability Statement </a:t>
            </a:r>
          </a:p>
        </p:txBody>
      </p:sp>
      <p:sp>
        <p:nvSpPr>
          <p:cNvPr id="3" name="Rectangle 2">
            <a:extLst>
              <a:ext uri="{FF2B5EF4-FFF2-40B4-BE49-F238E27FC236}">
                <a16:creationId xmlns:a16="http://schemas.microsoft.com/office/drawing/2014/main" id="{2FF84BC0-BBD2-4838-88EC-A9C3CFAB617B}"/>
              </a:ext>
            </a:extLst>
          </p:cNvPr>
          <p:cNvSpPr/>
          <p:nvPr/>
        </p:nvSpPr>
        <p:spPr>
          <a:xfrm>
            <a:off x="5601810" y="0"/>
            <a:ext cx="745724" cy="195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014835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reemap chart&#10;&#10;Description automatically generated">
            <a:extLst>
              <a:ext uri="{FF2B5EF4-FFF2-40B4-BE49-F238E27FC236}">
                <a16:creationId xmlns:a16="http://schemas.microsoft.com/office/drawing/2014/main" id="{80C386E5-7551-43D1-B46D-35FBB15167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5225"/>
          </a:xfrm>
          <a:prstGeom prst="rect">
            <a:avLst/>
          </a:prstGeom>
        </p:spPr>
      </p:pic>
      <p:pic>
        <p:nvPicPr>
          <p:cNvPr id="4" name="Picture 3" descr="Shape, rectangle&#10;&#10;Description automatically generated">
            <a:extLst>
              <a:ext uri="{FF2B5EF4-FFF2-40B4-BE49-F238E27FC236}">
                <a16:creationId xmlns:a16="http://schemas.microsoft.com/office/drawing/2014/main" id="{E1AF4678-64A9-409D-8C3C-D8AD417BCE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4967" y="-1"/>
            <a:ext cx="762066" cy="502964"/>
          </a:xfrm>
          <a:prstGeom prst="rect">
            <a:avLst/>
          </a:prstGeom>
        </p:spPr>
      </p:pic>
    </p:spTree>
    <p:extLst>
      <p:ext uri="{BB962C8B-B14F-4D97-AF65-F5344CB8AC3E}">
        <p14:creationId xmlns:p14="http://schemas.microsoft.com/office/powerpoint/2010/main" val="6453502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669E6D7-2515-4CF5-A36E-F17D71229811}"/>
              </a:ext>
            </a:extLst>
          </p:cNvPr>
          <p:cNvSpPr>
            <a:spLocks noGrp="1"/>
          </p:cNvSpPr>
          <p:nvPr>
            <p:ph type="body" sz="quarter" idx="11"/>
          </p:nvPr>
        </p:nvSpPr>
        <p:spPr>
          <a:ln>
            <a:noFill/>
          </a:ln>
        </p:spPr>
        <p:txBody>
          <a:bodyPr/>
          <a:lstStyle/>
          <a:p>
            <a:r>
              <a:rPr lang="en-GB" dirty="0"/>
              <a:t>About Mercury3 Consult </a:t>
            </a:r>
          </a:p>
        </p:txBody>
      </p:sp>
      <p:sp>
        <p:nvSpPr>
          <p:cNvPr id="3" name="Rectangle 2">
            <a:extLst>
              <a:ext uri="{FF2B5EF4-FFF2-40B4-BE49-F238E27FC236}">
                <a16:creationId xmlns:a16="http://schemas.microsoft.com/office/drawing/2014/main" id="{AAF67D72-87F0-41F6-AC08-4BFA412E4EF0}"/>
              </a:ext>
            </a:extLst>
          </p:cNvPr>
          <p:cNvSpPr/>
          <p:nvPr/>
        </p:nvSpPr>
        <p:spPr>
          <a:xfrm>
            <a:off x="5601810" y="0"/>
            <a:ext cx="745724" cy="1331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74127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6DD701C-4B11-4C39-B4EA-0727FAE7955E}"/>
              </a:ext>
            </a:extLst>
          </p:cNvPr>
          <p:cNvSpPr>
            <a:spLocks noGrp="1"/>
          </p:cNvSpPr>
          <p:nvPr>
            <p:ph type="title"/>
          </p:nvPr>
        </p:nvSpPr>
        <p:spPr/>
        <p:txBody>
          <a:bodyPr/>
          <a:lstStyle/>
          <a:p>
            <a:r>
              <a:rPr lang="en-GB" dirty="0"/>
              <a:t>About Mercury3 Consult</a:t>
            </a:r>
          </a:p>
        </p:txBody>
      </p:sp>
    </p:spTree>
    <p:extLst>
      <p:ext uri="{BB962C8B-B14F-4D97-AF65-F5344CB8AC3E}">
        <p14:creationId xmlns:p14="http://schemas.microsoft.com/office/powerpoint/2010/main" val="34862488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B43EB-CE8C-407C-87A3-9518EE594DBC}"/>
              </a:ext>
            </a:extLst>
          </p:cNvPr>
          <p:cNvSpPr>
            <a:spLocks noGrp="1"/>
          </p:cNvSpPr>
          <p:nvPr>
            <p:ph type="title"/>
          </p:nvPr>
        </p:nvSpPr>
        <p:spPr/>
        <p:txBody>
          <a:bodyPr/>
          <a:lstStyle/>
          <a:p>
            <a:r>
              <a:rPr lang="en-GB" dirty="0"/>
              <a:t>Our Vision &amp; Values</a:t>
            </a:r>
          </a:p>
        </p:txBody>
      </p:sp>
    </p:spTree>
    <p:extLst>
      <p:ext uri="{BB962C8B-B14F-4D97-AF65-F5344CB8AC3E}">
        <p14:creationId xmlns:p14="http://schemas.microsoft.com/office/powerpoint/2010/main" val="34952332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56E706-C42A-42A7-98D0-604D59E32505}"/>
              </a:ext>
            </a:extLst>
          </p:cNvPr>
          <p:cNvSpPr>
            <a:spLocks noGrp="1"/>
          </p:cNvSpPr>
          <p:nvPr>
            <p:ph type="title"/>
          </p:nvPr>
        </p:nvSpPr>
        <p:spPr>
          <a:xfrm>
            <a:off x="896923" y="314792"/>
            <a:ext cx="10515600" cy="613930"/>
          </a:xfrm>
        </p:spPr>
        <p:txBody>
          <a:bodyPr/>
          <a:lstStyle/>
          <a:p>
            <a:r>
              <a:rPr lang="en-GB" dirty="0"/>
              <a:t>Our People </a:t>
            </a:r>
          </a:p>
        </p:txBody>
      </p:sp>
      <p:sp>
        <p:nvSpPr>
          <p:cNvPr id="3" name="Rectangle 2">
            <a:extLst>
              <a:ext uri="{FF2B5EF4-FFF2-40B4-BE49-F238E27FC236}">
                <a16:creationId xmlns:a16="http://schemas.microsoft.com/office/drawing/2014/main" id="{17FD8120-CCC5-4FDE-93EC-41501D837A14}"/>
              </a:ext>
            </a:extLst>
          </p:cNvPr>
          <p:cNvSpPr/>
          <p:nvPr/>
        </p:nvSpPr>
        <p:spPr>
          <a:xfrm>
            <a:off x="5601810" y="0"/>
            <a:ext cx="745724" cy="195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337046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FE018B8-23E8-43C7-A657-EC1FFA3C6466}"/>
              </a:ext>
            </a:extLst>
          </p:cNvPr>
          <p:cNvSpPr>
            <a:spLocks noGrp="1"/>
          </p:cNvSpPr>
          <p:nvPr>
            <p:ph type="title"/>
          </p:nvPr>
        </p:nvSpPr>
        <p:spPr/>
        <p:txBody>
          <a:bodyPr/>
          <a:lstStyle/>
          <a:p>
            <a:r>
              <a:rPr lang="en-GB" dirty="0"/>
              <a:t>Our Services</a:t>
            </a:r>
          </a:p>
        </p:txBody>
      </p:sp>
      <p:sp>
        <p:nvSpPr>
          <p:cNvPr id="7" name="Rectangle 6">
            <a:extLst>
              <a:ext uri="{FF2B5EF4-FFF2-40B4-BE49-F238E27FC236}">
                <a16:creationId xmlns:a16="http://schemas.microsoft.com/office/drawing/2014/main" id="{F0CD6F73-3427-4C69-BCDA-07941184BCF7}"/>
              </a:ext>
            </a:extLst>
          </p:cNvPr>
          <p:cNvSpPr/>
          <p:nvPr/>
        </p:nvSpPr>
        <p:spPr>
          <a:xfrm>
            <a:off x="161925" y="1209675"/>
            <a:ext cx="3409950" cy="352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9C6F4F78-7969-41DE-BF2E-27D48F1E0C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692" y="1209675"/>
            <a:ext cx="3283114" cy="352425"/>
          </a:xfrm>
          <a:prstGeom prst="rect">
            <a:avLst/>
          </a:prstGeom>
        </p:spPr>
      </p:pic>
      <p:sp>
        <p:nvSpPr>
          <p:cNvPr id="2" name="Rectangle 1">
            <a:extLst>
              <a:ext uri="{FF2B5EF4-FFF2-40B4-BE49-F238E27FC236}">
                <a16:creationId xmlns:a16="http://schemas.microsoft.com/office/drawing/2014/main" id="{781136F7-A319-4A7D-B3BA-44896FBF3F4C}"/>
              </a:ext>
            </a:extLst>
          </p:cNvPr>
          <p:cNvSpPr/>
          <p:nvPr/>
        </p:nvSpPr>
        <p:spPr>
          <a:xfrm>
            <a:off x="5601810" y="0"/>
            <a:ext cx="745724" cy="195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883009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a:extLst>
              <a:ext uri="{FF2B5EF4-FFF2-40B4-BE49-F238E27FC236}">
                <a16:creationId xmlns:a16="http://schemas.microsoft.com/office/drawing/2014/main" id="{5DD87C0C-1809-4EB0-9D42-907861474866}"/>
              </a:ext>
            </a:extLst>
          </p:cNvPr>
          <p:cNvSpPr>
            <a:spLocks noChangeArrowheads="1"/>
          </p:cNvSpPr>
          <p:nvPr/>
        </p:nvSpPr>
        <p:spPr bwMode="auto">
          <a:xfrm>
            <a:off x="-3685080" y="8171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667C4700-04CE-4FEC-835B-421C91DC509A}"/>
              </a:ext>
            </a:extLst>
          </p:cNvPr>
          <p:cNvGrpSpPr/>
          <p:nvPr/>
        </p:nvGrpSpPr>
        <p:grpSpPr>
          <a:xfrm>
            <a:off x="10220586" y="5839853"/>
            <a:ext cx="1971414" cy="1026536"/>
            <a:chOff x="10220586" y="5839853"/>
            <a:chExt cx="1971414" cy="1026536"/>
          </a:xfrm>
        </p:grpSpPr>
        <p:pic>
          <p:nvPicPr>
            <p:cNvPr id="20" name="Picture 19" descr="A close up of a logo&#10;&#10;Description automatically generated">
              <a:extLst>
                <a:ext uri="{FF2B5EF4-FFF2-40B4-BE49-F238E27FC236}">
                  <a16:creationId xmlns:a16="http://schemas.microsoft.com/office/drawing/2014/main" id="{AEE64993-DB09-458D-9576-65CE5570BB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98738" y="5839853"/>
              <a:ext cx="1148488" cy="786896"/>
            </a:xfrm>
            <a:prstGeom prst="rect">
              <a:avLst/>
            </a:prstGeom>
          </p:spPr>
        </p:pic>
        <p:sp>
          <p:nvSpPr>
            <p:cNvPr id="21" name="TextBox 20">
              <a:extLst>
                <a:ext uri="{FF2B5EF4-FFF2-40B4-BE49-F238E27FC236}">
                  <a16:creationId xmlns:a16="http://schemas.microsoft.com/office/drawing/2014/main" id="{1EF4AB3A-5476-4D0A-89C8-5F2F16486E2E}"/>
                </a:ext>
              </a:extLst>
            </p:cNvPr>
            <p:cNvSpPr txBox="1"/>
            <p:nvPr/>
          </p:nvSpPr>
          <p:spPr>
            <a:xfrm>
              <a:off x="10220586" y="6604779"/>
              <a:ext cx="1971414"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People driven project solutions</a:t>
              </a:r>
            </a:p>
          </p:txBody>
        </p:sp>
      </p:grpSp>
      <p:pic>
        <p:nvPicPr>
          <p:cNvPr id="23" name="Picture 22">
            <a:extLst>
              <a:ext uri="{FF2B5EF4-FFF2-40B4-BE49-F238E27FC236}">
                <a16:creationId xmlns:a16="http://schemas.microsoft.com/office/drawing/2014/main" id="{61F05811-F74E-473C-85CE-1050525B258F}"/>
              </a:ext>
            </a:extLst>
          </p:cNvPr>
          <p:cNvPicPr>
            <a:picLocks noChangeAspect="1"/>
          </p:cNvPicPr>
          <p:nvPr/>
        </p:nvPicPr>
        <p:blipFill rotWithShape="1">
          <a:blip r:embed="rId3"/>
          <a:srcRect r="6947"/>
          <a:stretch/>
        </p:blipFill>
        <p:spPr>
          <a:xfrm>
            <a:off x="8447228" y="2503260"/>
            <a:ext cx="2906572" cy="2244124"/>
          </a:xfrm>
          <a:prstGeom prst="rect">
            <a:avLst/>
          </a:prstGeom>
        </p:spPr>
      </p:pic>
      <p:pic>
        <p:nvPicPr>
          <p:cNvPr id="26" name="Picture 25">
            <a:extLst>
              <a:ext uri="{FF2B5EF4-FFF2-40B4-BE49-F238E27FC236}">
                <a16:creationId xmlns:a16="http://schemas.microsoft.com/office/drawing/2014/main" id="{B4DB79E4-015A-4529-8845-3E791F1A7AA8}"/>
              </a:ext>
            </a:extLst>
          </p:cNvPr>
          <p:cNvPicPr>
            <a:picLocks noChangeAspect="1"/>
          </p:cNvPicPr>
          <p:nvPr/>
        </p:nvPicPr>
        <p:blipFill>
          <a:blip r:embed="rId4"/>
          <a:stretch>
            <a:fillRect/>
          </a:stretch>
        </p:blipFill>
        <p:spPr>
          <a:xfrm>
            <a:off x="7288232" y="5354333"/>
            <a:ext cx="3271430" cy="1079147"/>
          </a:xfrm>
          <a:prstGeom prst="rect">
            <a:avLst/>
          </a:prstGeom>
        </p:spPr>
      </p:pic>
      <p:pic>
        <p:nvPicPr>
          <p:cNvPr id="27" name="Picture 26">
            <a:extLst>
              <a:ext uri="{FF2B5EF4-FFF2-40B4-BE49-F238E27FC236}">
                <a16:creationId xmlns:a16="http://schemas.microsoft.com/office/drawing/2014/main" id="{1FD78527-96DA-4119-A128-D643AEF0E43F}"/>
              </a:ext>
            </a:extLst>
          </p:cNvPr>
          <p:cNvPicPr>
            <a:picLocks noChangeAspect="1"/>
          </p:cNvPicPr>
          <p:nvPr/>
        </p:nvPicPr>
        <p:blipFill>
          <a:blip r:embed="rId5"/>
          <a:stretch>
            <a:fillRect/>
          </a:stretch>
        </p:blipFill>
        <p:spPr>
          <a:xfrm>
            <a:off x="3375588" y="5367893"/>
            <a:ext cx="3812524" cy="1071822"/>
          </a:xfrm>
          <a:prstGeom prst="rect">
            <a:avLst/>
          </a:prstGeom>
        </p:spPr>
      </p:pic>
      <p:pic>
        <p:nvPicPr>
          <p:cNvPr id="28" name="Picture 27">
            <a:extLst>
              <a:ext uri="{FF2B5EF4-FFF2-40B4-BE49-F238E27FC236}">
                <a16:creationId xmlns:a16="http://schemas.microsoft.com/office/drawing/2014/main" id="{34362FAF-954D-41FC-8DF5-895E362ECF6F}"/>
              </a:ext>
            </a:extLst>
          </p:cNvPr>
          <p:cNvPicPr>
            <a:picLocks noChangeAspect="1"/>
          </p:cNvPicPr>
          <p:nvPr/>
        </p:nvPicPr>
        <p:blipFill>
          <a:blip r:embed="rId6"/>
          <a:stretch>
            <a:fillRect/>
          </a:stretch>
        </p:blipFill>
        <p:spPr>
          <a:xfrm>
            <a:off x="576761" y="5389534"/>
            <a:ext cx="2431397" cy="1041305"/>
          </a:xfrm>
          <a:prstGeom prst="rect">
            <a:avLst/>
          </a:prstGeom>
        </p:spPr>
      </p:pic>
      <p:pic>
        <p:nvPicPr>
          <p:cNvPr id="29" name="Picture 2" descr="About Tees Valley | South Tees Development Corporation">
            <a:extLst>
              <a:ext uri="{FF2B5EF4-FFF2-40B4-BE49-F238E27FC236}">
                <a16:creationId xmlns:a16="http://schemas.microsoft.com/office/drawing/2014/main" id="{E1E5E0C7-78E4-446F-8C1E-95B9138EF3C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73823" y="571098"/>
            <a:ext cx="2913074" cy="1547647"/>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29">
            <a:extLst>
              <a:ext uri="{FF2B5EF4-FFF2-40B4-BE49-F238E27FC236}">
                <a16:creationId xmlns:a16="http://schemas.microsoft.com/office/drawing/2014/main" id="{681CADDC-92A9-4834-883F-7697F242E1AC}"/>
              </a:ext>
            </a:extLst>
          </p:cNvPr>
          <p:cNvSpPr>
            <a:spLocks noChangeArrowheads="1"/>
          </p:cNvSpPr>
          <p:nvPr/>
        </p:nvSpPr>
        <p:spPr bwMode="auto">
          <a:xfrm>
            <a:off x="610817" y="1311074"/>
            <a:ext cx="8360196" cy="4050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75920" indent="-285750">
              <a:lnSpc>
                <a:spcPct val="110000"/>
              </a:lnSpc>
              <a:spcAft>
                <a:spcPts val="1200"/>
              </a:spcAft>
              <a:buClr>
                <a:srgbClr val="00B0F0"/>
              </a:buClr>
              <a:buFont typeface="Wingdings" panose="05000000000000000000" pitchFamily="2" charset="2"/>
              <a:buChar char="Ø"/>
            </a:pPr>
            <a:r>
              <a:rPr lang="en-GB" spc="65" dirty="0">
                <a:latin typeface="Calibri" panose="020F0502020204030204" pitchFamily="34" charset="0"/>
                <a:cs typeface="Calibri" panose="020F0502020204030204" pitchFamily="34" charset="0"/>
              </a:rPr>
              <a:t>We are local – located in Commerce House Middlesbrough</a:t>
            </a:r>
          </a:p>
          <a:p>
            <a:pPr marL="375920" lvl="0" indent="-285750">
              <a:lnSpc>
                <a:spcPct val="110000"/>
              </a:lnSpc>
              <a:spcAft>
                <a:spcPts val="1200"/>
              </a:spcAft>
              <a:buClr>
                <a:srgbClr val="00B0F0"/>
              </a:buClr>
              <a:buFont typeface="Wingdings" panose="05000000000000000000" pitchFamily="2" charset="2"/>
              <a:buChar char="Ø"/>
            </a:pPr>
            <a:r>
              <a:rPr lang="en-GB" spc="65" dirty="0">
                <a:latin typeface="Calibri" panose="020F0502020204030204" pitchFamily="34" charset="0"/>
                <a:cs typeface="Calibri" panose="020F0502020204030204" pitchFamily="34" charset="0"/>
              </a:rPr>
              <a:t>First Apprentice commenced work and attending Teesside University </a:t>
            </a:r>
          </a:p>
          <a:p>
            <a:pPr marL="375920" indent="-285750">
              <a:lnSpc>
                <a:spcPct val="110000"/>
              </a:lnSpc>
              <a:spcAft>
                <a:spcPts val="1200"/>
              </a:spcAft>
              <a:buClr>
                <a:srgbClr val="00B0F0"/>
              </a:buClr>
              <a:buFont typeface="Wingdings" panose="05000000000000000000" pitchFamily="2" charset="2"/>
              <a:buChar char="Ø"/>
            </a:pPr>
            <a:r>
              <a:rPr lang="en-GB" altLang="en-US" spc="65" dirty="0">
                <a:latin typeface="Calibri" panose="020F0502020204030204" pitchFamily="34" charset="0"/>
                <a:cs typeface="Calibri" panose="020F0502020204030204" pitchFamily="34" charset="0"/>
              </a:rPr>
              <a:t>Enquiries with Teesside University for Student sponsorship </a:t>
            </a:r>
          </a:p>
          <a:p>
            <a:pPr marL="375920" indent="-285750">
              <a:lnSpc>
                <a:spcPct val="110000"/>
              </a:lnSpc>
              <a:spcAft>
                <a:spcPts val="1200"/>
              </a:spcAft>
              <a:buClr>
                <a:srgbClr val="00B0F0"/>
              </a:buClr>
              <a:buFont typeface="Wingdings" panose="05000000000000000000" pitchFamily="2" charset="2"/>
              <a:buChar char="Ø"/>
            </a:pPr>
            <a:r>
              <a:rPr lang="en-GB" altLang="en-US" spc="65" dirty="0">
                <a:latin typeface="Calibri" panose="020F0502020204030204" pitchFamily="34" charset="0"/>
                <a:cs typeface="Calibri" panose="020F0502020204030204" pitchFamily="34" charset="0"/>
              </a:rPr>
              <a:t>Honorary member of the Stockton to Darlington Railway </a:t>
            </a:r>
          </a:p>
          <a:p>
            <a:pPr marL="375920" indent="-285750">
              <a:lnSpc>
                <a:spcPct val="110000"/>
              </a:lnSpc>
              <a:spcAft>
                <a:spcPts val="1200"/>
              </a:spcAft>
              <a:buClr>
                <a:srgbClr val="00B0F0"/>
              </a:buClr>
              <a:buFont typeface="Wingdings" panose="05000000000000000000" pitchFamily="2" charset="2"/>
              <a:buChar char="Ø"/>
            </a:pPr>
            <a:r>
              <a:rPr lang="en-GB" spc="65" dirty="0">
                <a:latin typeface="Calibri" panose="020F0502020204030204" pitchFamily="34" charset="0"/>
                <a:cs typeface="Calibri" panose="020F0502020204030204" pitchFamily="34" charset="0"/>
              </a:rPr>
              <a:t>Middlesbrough’s High Street Heritage Action Zone </a:t>
            </a:r>
            <a:r>
              <a:rPr lang="en-GB" altLang="en-US" spc="65" dirty="0">
                <a:latin typeface="Calibri" panose="020F0502020204030204" pitchFamily="34" charset="0"/>
                <a:cs typeface="Calibri" panose="020F0502020204030204" pitchFamily="34" charset="0"/>
              </a:rPr>
              <a:t>Group Member</a:t>
            </a:r>
          </a:p>
          <a:p>
            <a:pPr marL="375920" indent="-285750">
              <a:lnSpc>
                <a:spcPct val="110000"/>
              </a:lnSpc>
              <a:spcAft>
                <a:spcPts val="1200"/>
              </a:spcAft>
              <a:buClr>
                <a:srgbClr val="00B0F0"/>
              </a:buClr>
              <a:buFont typeface="Wingdings" panose="05000000000000000000" pitchFamily="2" charset="2"/>
              <a:buChar char="Ø"/>
            </a:pPr>
            <a:r>
              <a:rPr lang="en-GB" altLang="en-US" spc="65" dirty="0">
                <a:latin typeface="Calibri" panose="020F0502020204030204" pitchFamily="34" charset="0"/>
                <a:cs typeface="Calibri" panose="020F0502020204030204" pitchFamily="34" charset="0"/>
              </a:rPr>
              <a:t>Sponsor Zoe’s Place </a:t>
            </a:r>
          </a:p>
          <a:p>
            <a:pPr marL="375920" indent="-285750">
              <a:lnSpc>
                <a:spcPct val="110000"/>
              </a:lnSpc>
              <a:spcAft>
                <a:spcPts val="1200"/>
              </a:spcAft>
              <a:buClr>
                <a:srgbClr val="00B0F0"/>
              </a:buClr>
              <a:buFont typeface="Wingdings" panose="05000000000000000000" pitchFamily="2" charset="2"/>
              <a:buChar char="Ø"/>
            </a:pPr>
            <a:r>
              <a:rPr lang="en-GB" altLang="en-US" spc="65" dirty="0">
                <a:latin typeface="Calibri" panose="020F0502020204030204" pitchFamily="34" charset="0"/>
                <a:cs typeface="Calibri" panose="020F0502020204030204" pitchFamily="34" charset="0"/>
              </a:rPr>
              <a:t>Tees Valley Combined Authority (TVCA) Employer Advisor </a:t>
            </a:r>
          </a:p>
          <a:p>
            <a:pPr marL="375920" indent="-285750">
              <a:lnSpc>
                <a:spcPct val="110000"/>
              </a:lnSpc>
              <a:spcAft>
                <a:spcPts val="1200"/>
              </a:spcAft>
              <a:buClr>
                <a:srgbClr val="00B0F0"/>
              </a:buClr>
              <a:buFont typeface="Wingdings" panose="05000000000000000000" pitchFamily="2" charset="2"/>
              <a:buChar char="Ø"/>
            </a:pPr>
            <a:r>
              <a:rPr lang="en-GB" altLang="en-US" spc="65" dirty="0">
                <a:latin typeface="Calibri" panose="020F0502020204030204" pitchFamily="34" charset="0"/>
                <a:cs typeface="Calibri" panose="020F0502020204030204" pitchFamily="34" charset="0"/>
              </a:rPr>
              <a:t>Science Technology Engineering Mathematics (STEM) Ambassador work </a:t>
            </a:r>
          </a:p>
          <a:p>
            <a:pPr marL="375920" indent="-285750">
              <a:lnSpc>
                <a:spcPct val="110000"/>
              </a:lnSpc>
              <a:spcAft>
                <a:spcPts val="1200"/>
              </a:spcAft>
              <a:buClr>
                <a:srgbClr val="00B0F0"/>
              </a:buClr>
              <a:buFont typeface="Wingdings" panose="05000000000000000000" pitchFamily="2" charset="2"/>
              <a:buChar char="Ø"/>
            </a:pPr>
            <a:r>
              <a:rPr lang="en-GB" altLang="en-US" spc="65" dirty="0">
                <a:latin typeface="Calibri" panose="020F0502020204030204" pitchFamily="34" charset="0"/>
                <a:cs typeface="Calibri" panose="020F0502020204030204" pitchFamily="34" charset="0"/>
              </a:rPr>
              <a:t>Grassroots Rugby  </a:t>
            </a:r>
            <a:endParaRPr lang="en-US" altLang="en-US" spc="65" dirty="0">
              <a:latin typeface="Calibri" panose="020F0502020204030204" pitchFamily="34" charset="0"/>
              <a:cs typeface="Calibri" panose="020F0502020204030204" pitchFamily="34" charset="0"/>
            </a:endParaRPr>
          </a:p>
        </p:txBody>
      </p:sp>
      <p:pic>
        <p:nvPicPr>
          <p:cNvPr id="40" name="Picture 39" descr="A picture containing background pattern&#10;&#10;Description automatically generated">
            <a:extLst>
              <a:ext uri="{FF2B5EF4-FFF2-40B4-BE49-F238E27FC236}">
                <a16:creationId xmlns:a16="http://schemas.microsoft.com/office/drawing/2014/main" id="{6C2D82DA-1EED-46A8-8386-D2FE895AFB63}"/>
              </a:ext>
            </a:extLst>
          </p:cNvPr>
          <p:cNvPicPr>
            <a:picLocks noChangeAspect="1"/>
          </p:cNvPicPr>
          <p:nvPr/>
        </p:nvPicPr>
        <p:blipFill rotWithShape="1">
          <a:blip r:embed="rId8">
            <a:extLst>
              <a:ext uri="{28A0092B-C50C-407E-A947-70E740481C1C}">
                <a14:useLocalDpi xmlns:a14="http://schemas.microsoft.com/office/drawing/2010/main" val="0"/>
              </a:ext>
            </a:extLst>
          </a:blip>
          <a:srcRect b="69149"/>
          <a:stretch/>
        </p:blipFill>
        <p:spPr>
          <a:xfrm>
            <a:off x="0" y="13743"/>
            <a:ext cx="4206605" cy="1079148"/>
          </a:xfrm>
          <a:prstGeom prst="rect">
            <a:avLst/>
          </a:prstGeom>
        </p:spPr>
      </p:pic>
      <p:pic>
        <p:nvPicPr>
          <p:cNvPr id="38" name="Picture 37">
            <a:extLst>
              <a:ext uri="{FF2B5EF4-FFF2-40B4-BE49-F238E27FC236}">
                <a16:creationId xmlns:a16="http://schemas.microsoft.com/office/drawing/2014/main" id="{FD994358-CCA4-4503-9617-1E4BF4333FA8}"/>
              </a:ext>
            </a:extLst>
          </p:cNvPr>
          <p:cNvPicPr>
            <a:picLocks noChangeAspect="1"/>
          </p:cNvPicPr>
          <p:nvPr/>
        </p:nvPicPr>
        <p:blipFill rotWithShape="1">
          <a:blip r:embed="rId9">
            <a:extLst>
              <a:ext uri="{28A0092B-C50C-407E-A947-70E740481C1C}">
                <a14:useLocalDpi xmlns:a14="http://schemas.microsoft.com/office/drawing/2010/main" val="0"/>
              </a:ext>
            </a:extLst>
          </a:blip>
          <a:srcRect l="7969" r="5940"/>
          <a:stretch/>
        </p:blipFill>
        <p:spPr>
          <a:xfrm>
            <a:off x="706886" y="373897"/>
            <a:ext cx="5930900" cy="792549"/>
          </a:xfrm>
          <a:prstGeom prst="rect">
            <a:avLst/>
          </a:prstGeom>
        </p:spPr>
      </p:pic>
      <p:pic>
        <p:nvPicPr>
          <p:cNvPr id="11" name="Picture 10">
            <a:extLst>
              <a:ext uri="{FF2B5EF4-FFF2-40B4-BE49-F238E27FC236}">
                <a16:creationId xmlns:a16="http://schemas.microsoft.com/office/drawing/2014/main" id="{FE0C736F-E5EC-4057-A02C-090BAFAF930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6886" y="1067266"/>
            <a:ext cx="7027058" cy="243807"/>
          </a:xfrm>
          <a:prstGeom prst="rect">
            <a:avLst/>
          </a:prstGeom>
        </p:spPr>
      </p:pic>
      <p:sp>
        <p:nvSpPr>
          <p:cNvPr id="15" name="Rectangle 14">
            <a:extLst>
              <a:ext uri="{FF2B5EF4-FFF2-40B4-BE49-F238E27FC236}">
                <a16:creationId xmlns:a16="http://schemas.microsoft.com/office/drawing/2014/main" id="{CB35A6C5-2A1E-472B-86FD-0461D3E07A94}"/>
              </a:ext>
            </a:extLst>
          </p:cNvPr>
          <p:cNvSpPr/>
          <p:nvPr/>
        </p:nvSpPr>
        <p:spPr>
          <a:xfrm>
            <a:off x="5601810" y="0"/>
            <a:ext cx="745724" cy="195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589225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14C8C0B-8961-47FF-A310-832D7AB43084}"/>
              </a:ext>
            </a:extLst>
          </p:cNvPr>
          <p:cNvSpPr>
            <a:spLocks noGrp="1"/>
          </p:cNvSpPr>
          <p:nvPr>
            <p:ph type="title"/>
          </p:nvPr>
        </p:nvSpPr>
        <p:spPr>
          <a:xfrm>
            <a:off x="838200" y="319535"/>
            <a:ext cx="10515600" cy="613930"/>
          </a:xfrm>
        </p:spPr>
        <p:txBody>
          <a:bodyPr/>
          <a:lstStyle/>
          <a:p>
            <a:r>
              <a:rPr lang="en-GB" dirty="0"/>
              <a:t>Our Clients  </a:t>
            </a:r>
          </a:p>
        </p:txBody>
      </p:sp>
      <p:pic>
        <p:nvPicPr>
          <p:cNvPr id="18" name="Picture 17" descr="A picture containing background pattern&#10;&#10;Description automatically generated">
            <a:extLst>
              <a:ext uri="{FF2B5EF4-FFF2-40B4-BE49-F238E27FC236}">
                <a16:creationId xmlns:a16="http://schemas.microsoft.com/office/drawing/2014/main" id="{35912FDA-FDD2-44DB-965C-5972A2608D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563718"/>
            <a:ext cx="5183909" cy="3497883"/>
          </a:xfrm>
          <a:prstGeom prst="rect">
            <a:avLst/>
          </a:prstGeom>
        </p:spPr>
      </p:pic>
      <p:pic>
        <p:nvPicPr>
          <p:cNvPr id="16" name="Picture 15" descr="Timeline&#10;&#10;Description automatically generated with low confidence">
            <a:extLst>
              <a:ext uri="{FF2B5EF4-FFF2-40B4-BE49-F238E27FC236}">
                <a16:creationId xmlns:a16="http://schemas.microsoft.com/office/drawing/2014/main" id="{D812E708-EE5C-4956-9718-C79D9E783A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5037" y="4045775"/>
            <a:ext cx="7416800" cy="2724727"/>
          </a:xfrm>
          <a:prstGeom prst="rect">
            <a:avLst/>
          </a:prstGeom>
        </p:spPr>
      </p:pic>
      <p:sp>
        <p:nvSpPr>
          <p:cNvPr id="8" name="TextBox 7">
            <a:extLst>
              <a:ext uri="{FF2B5EF4-FFF2-40B4-BE49-F238E27FC236}">
                <a16:creationId xmlns:a16="http://schemas.microsoft.com/office/drawing/2014/main" id="{089F23A5-E585-4D8F-9EBF-BAEABD5B838A}"/>
              </a:ext>
            </a:extLst>
          </p:cNvPr>
          <p:cNvSpPr txBox="1"/>
          <p:nvPr/>
        </p:nvSpPr>
        <p:spPr>
          <a:xfrm>
            <a:off x="580726" y="1322773"/>
            <a:ext cx="11155554" cy="2308324"/>
          </a:xfrm>
          <a:prstGeom prst="rect">
            <a:avLst/>
          </a:prstGeom>
          <a:noFill/>
        </p:spPr>
        <p:txBody>
          <a:bodyPr wrap="square" rtlCol="0">
            <a:spAutoFit/>
          </a:bodyPr>
          <a:lstStyle/>
          <a:p>
            <a:r>
              <a:rPr lang="en-GB" spc="65" dirty="0">
                <a:latin typeface="Calibri" panose="020F0502020204030204" pitchFamily="34" charset="0"/>
                <a:cs typeface="Calibri" panose="020F0502020204030204" pitchFamily="34" charset="0"/>
              </a:rPr>
              <a:t>Mercury3 Consult deliver expert end to end Project, Programme &amp; Engineering Management services. </a:t>
            </a:r>
          </a:p>
          <a:p>
            <a:endParaRPr lang="en-GB" spc="65" dirty="0">
              <a:latin typeface="Calibri" panose="020F0502020204030204" pitchFamily="34" charset="0"/>
              <a:cs typeface="Calibri" panose="020F0502020204030204" pitchFamily="34" charset="0"/>
            </a:endParaRPr>
          </a:p>
          <a:p>
            <a:r>
              <a:rPr lang="en-GB" spc="65" dirty="0">
                <a:latin typeface="Calibri" panose="020F0502020204030204" pitchFamily="34" charset="0"/>
                <a:cs typeface="Calibri" panose="020F0502020204030204" pitchFamily="34" charset="0"/>
              </a:rPr>
              <a:t>Locally and Nationally. </a:t>
            </a:r>
          </a:p>
          <a:p>
            <a:endParaRPr lang="en-GB" spc="65" dirty="0">
              <a:latin typeface="Calibri" panose="020F0502020204030204" pitchFamily="34" charset="0"/>
              <a:cs typeface="Calibri" panose="020F0502020204030204" pitchFamily="34" charset="0"/>
            </a:endParaRPr>
          </a:p>
          <a:p>
            <a:r>
              <a:rPr lang="en-GB" spc="65" dirty="0">
                <a:latin typeface="Calibri" panose="020F0502020204030204" pitchFamily="34" charset="0"/>
                <a:cs typeface="Calibri" panose="020F0502020204030204" pitchFamily="34" charset="0"/>
              </a:rPr>
              <a:t>Our range of services include providing individual experts and teams to lead projects; collaborating with our clients and other suppliers to effectively and efficiently deliver. </a:t>
            </a:r>
          </a:p>
          <a:p>
            <a:endParaRPr lang="en-GB" dirty="0"/>
          </a:p>
          <a:p>
            <a:r>
              <a:rPr lang="en-GB" b="1" dirty="0"/>
              <a:t>We are very excited for what the future holds and look forward to working with you </a:t>
            </a:r>
          </a:p>
        </p:txBody>
      </p:sp>
      <p:sp>
        <p:nvSpPr>
          <p:cNvPr id="7" name="Rectangle 6">
            <a:extLst>
              <a:ext uri="{FF2B5EF4-FFF2-40B4-BE49-F238E27FC236}">
                <a16:creationId xmlns:a16="http://schemas.microsoft.com/office/drawing/2014/main" id="{F8D7FADE-0FE0-4B8B-9C0A-C91B4621F950}"/>
              </a:ext>
            </a:extLst>
          </p:cNvPr>
          <p:cNvSpPr/>
          <p:nvPr/>
        </p:nvSpPr>
        <p:spPr>
          <a:xfrm>
            <a:off x="5601810" y="0"/>
            <a:ext cx="745724" cy="195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666547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EFBD95-6EC4-49BA-8ADF-26B481475D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739" y="556229"/>
            <a:ext cx="6721422" cy="716342"/>
          </a:xfrm>
          <a:prstGeom prst="rect">
            <a:avLst/>
          </a:prstGeom>
        </p:spPr>
      </p:pic>
      <p:sp>
        <p:nvSpPr>
          <p:cNvPr id="5" name="TextBox 4">
            <a:extLst>
              <a:ext uri="{FF2B5EF4-FFF2-40B4-BE49-F238E27FC236}">
                <a16:creationId xmlns:a16="http://schemas.microsoft.com/office/drawing/2014/main" id="{BF1AB404-1B74-42C6-9A78-CD2DAA93ECFD}"/>
              </a:ext>
            </a:extLst>
          </p:cNvPr>
          <p:cNvSpPr txBox="1"/>
          <p:nvPr/>
        </p:nvSpPr>
        <p:spPr>
          <a:xfrm>
            <a:off x="511391" y="2156698"/>
            <a:ext cx="6096000" cy="2339102"/>
          </a:xfrm>
          <a:prstGeom prst="rect">
            <a:avLst/>
          </a:prstGeom>
          <a:noFill/>
        </p:spPr>
        <p:txBody>
          <a:bodyPr wrap="square" lIns="91440" tIns="45720" rIns="91440" bIns="45720" anchor="t">
            <a:spAutoFit/>
          </a:bodyPr>
          <a:lstStyle/>
          <a:p>
            <a:r>
              <a:rPr lang="en-GB" sz="2000" b="1" dirty="0"/>
              <a:t>Paul Jeffers – Tees Valley Regional Director</a:t>
            </a:r>
          </a:p>
          <a:p>
            <a:r>
              <a:rPr lang="en-GB" dirty="0"/>
              <a:t>Commerce House</a:t>
            </a:r>
          </a:p>
          <a:p>
            <a:r>
              <a:rPr lang="en-US" dirty="0"/>
              <a:t>1 Exchange Square </a:t>
            </a:r>
          </a:p>
          <a:p>
            <a:r>
              <a:rPr lang="en-US" dirty="0"/>
              <a:t>Middlesbrough </a:t>
            </a:r>
          </a:p>
          <a:p>
            <a:r>
              <a:rPr lang="en-US" dirty="0"/>
              <a:t>TS1 1DE</a:t>
            </a:r>
          </a:p>
          <a:p>
            <a:r>
              <a:rPr lang="en-US" dirty="0"/>
              <a:t>01642 917 341</a:t>
            </a:r>
            <a:endParaRPr lang="en-US" dirty="0">
              <a:cs typeface="Calibri"/>
            </a:endParaRPr>
          </a:p>
          <a:p>
            <a:r>
              <a:rPr lang="en-GB" dirty="0"/>
              <a:t>07940 443 162</a:t>
            </a:r>
            <a:endParaRPr lang="en-GB" dirty="0">
              <a:cs typeface="Calibri"/>
            </a:endParaRPr>
          </a:p>
          <a:p>
            <a:r>
              <a:rPr lang="en-GB" dirty="0">
                <a:hlinkClick r:id="rId3"/>
              </a:rPr>
              <a:t>Paul.Jeffers@m3consult.co.uk</a:t>
            </a:r>
            <a:r>
              <a:rPr lang="en-GB" dirty="0"/>
              <a:t>  </a:t>
            </a:r>
          </a:p>
        </p:txBody>
      </p:sp>
      <p:sp>
        <p:nvSpPr>
          <p:cNvPr id="7" name="TextBox 6">
            <a:extLst>
              <a:ext uri="{FF2B5EF4-FFF2-40B4-BE49-F238E27FC236}">
                <a16:creationId xmlns:a16="http://schemas.microsoft.com/office/drawing/2014/main" id="{A358DC2B-C760-4243-ABCC-D8DA07827680}"/>
              </a:ext>
            </a:extLst>
          </p:cNvPr>
          <p:cNvSpPr txBox="1"/>
          <p:nvPr/>
        </p:nvSpPr>
        <p:spPr>
          <a:xfrm>
            <a:off x="6210855" y="1435390"/>
            <a:ext cx="6096000" cy="1200329"/>
          </a:xfrm>
          <a:prstGeom prst="rect">
            <a:avLst/>
          </a:prstGeom>
          <a:noFill/>
        </p:spPr>
        <p:txBody>
          <a:bodyPr wrap="square">
            <a:spAutoFit/>
          </a:bodyPr>
          <a:lstStyle/>
          <a:p>
            <a:r>
              <a:rPr lang="en-GB" dirty="0"/>
              <a:t>Head Office:</a:t>
            </a:r>
          </a:p>
          <a:p>
            <a:r>
              <a:rPr lang="en-US" dirty="0"/>
              <a:t>7 Park Row</a:t>
            </a:r>
          </a:p>
          <a:p>
            <a:r>
              <a:rPr lang="en-US" dirty="0"/>
              <a:t>Leeds</a:t>
            </a:r>
          </a:p>
          <a:p>
            <a:r>
              <a:rPr lang="en-US" dirty="0"/>
              <a:t>LS1 5HD</a:t>
            </a:r>
            <a:endParaRPr lang="en-GB" dirty="0"/>
          </a:p>
        </p:txBody>
      </p:sp>
      <p:sp>
        <p:nvSpPr>
          <p:cNvPr id="9" name="TextBox 8">
            <a:extLst>
              <a:ext uri="{FF2B5EF4-FFF2-40B4-BE49-F238E27FC236}">
                <a16:creationId xmlns:a16="http://schemas.microsoft.com/office/drawing/2014/main" id="{758FBB30-90E3-476F-91F8-B4BB9B26AB8E}"/>
              </a:ext>
            </a:extLst>
          </p:cNvPr>
          <p:cNvSpPr txBox="1"/>
          <p:nvPr/>
        </p:nvSpPr>
        <p:spPr>
          <a:xfrm>
            <a:off x="6201979" y="2798538"/>
            <a:ext cx="6496050" cy="3785652"/>
          </a:xfrm>
          <a:prstGeom prst="rect">
            <a:avLst/>
          </a:prstGeom>
          <a:noFill/>
        </p:spPr>
        <p:txBody>
          <a:bodyPr wrap="square">
            <a:spAutoFit/>
          </a:bodyPr>
          <a:lstStyle/>
          <a:p>
            <a:r>
              <a:rPr lang="en-GB" sz="2000" b="1" dirty="0"/>
              <a:t>Trevor Marshall (Director)</a:t>
            </a:r>
          </a:p>
          <a:p>
            <a:r>
              <a:rPr lang="en-GB" dirty="0"/>
              <a:t>07713 453 256</a:t>
            </a:r>
          </a:p>
          <a:p>
            <a:r>
              <a:rPr lang="en-GB" dirty="0">
                <a:hlinkClick r:id="rId4"/>
              </a:rPr>
              <a:t>Trevor.Marshall@m3consult.co.uk</a:t>
            </a:r>
            <a:endParaRPr lang="en-GB" dirty="0"/>
          </a:p>
          <a:p>
            <a:endParaRPr lang="en-GB" dirty="0"/>
          </a:p>
          <a:p>
            <a:endParaRPr lang="en-GB" dirty="0"/>
          </a:p>
          <a:p>
            <a:r>
              <a:rPr lang="en-GB" sz="2000" b="1" dirty="0"/>
              <a:t>Alan Beattie (Director)</a:t>
            </a:r>
          </a:p>
          <a:p>
            <a:r>
              <a:rPr lang="en-GB" dirty="0"/>
              <a:t>07808 804 693</a:t>
            </a:r>
          </a:p>
          <a:p>
            <a:r>
              <a:rPr lang="en-GB" dirty="0">
                <a:hlinkClick r:id="rId5"/>
              </a:rPr>
              <a:t>Alan.Beattie@m3consult.co.uk</a:t>
            </a:r>
            <a:endParaRPr lang="en-GB" dirty="0"/>
          </a:p>
          <a:p>
            <a:endParaRPr lang="en-GB" dirty="0"/>
          </a:p>
          <a:p>
            <a:endParaRPr lang="en-GB" dirty="0"/>
          </a:p>
          <a:p>
            <a:r>
              <a:rPr lang="en-GB" sz="2000" b="1" dirty="0"/>
              <a:t>Ian Watson (Director)</a:t>
            </a:r>
          </a:p>
          <a:p>
            <a:r>
              <a:rPr lang="en-GB" dirty="0"/>
              <a:t>07881 993 232</a:t>
            </a:r>
          </a:p>
          <a:p>
            <a:r>
              <a:rPr lang="en-GB" dirty="0">
                <a:hlinkClick r:id="rId3"/>
              </a:rPr>
              <a:t>Ian.Watson@m3consult.co.uk</a:t>
            </a:r>
            <a:r>
              <a:rPr lang="en-GB" dirty="0"/>
              <a:t> </a:t>
            </a:r>
          </a:p>
        </p:txBody>
      </p:sp>
      <p:grpSp>
        <p:nvGrpSpPr>
          <p:cNvPr id="10" name="Group 9">
            <a:extLst>
              <a:ext uri="{FF2B5EF4-FFF2-40B4-BE49-F238E27FC236}">
                <a16:creationId xmlns:a16="http://schemas.microsoft.com/office/drawing/2014/main" id="{6FBA44F4-D541-4659-BF1A-4C6D65BB140F}"/>
              </a:ext>
            </a:extLst>
          </p:cNvPr>
          <p:cNvGrpSpPr/>
          <p:nvPr/>
        </p:nvGrpSpPr>
        <p:grpSpPr>
          <a:xfrm>
            <a:off x="10220586" y="5839853"/>
            <a:ext cx="1971414" cy="1026536"/>
            <a:chOff x="10220586" y="5839853"/>
            <a:chExt cx="1971414" cy="1026536"/>
          </a:xfrm>
        </p:grpSpPr>
        <p:pic>
          <p:nvPicPr>
            <p:cNvPr id="11" name="Picture 10" descr="A close up of a logo&#10;&#10;Description automatically generated">
              <a:extLst>
                <a:ext uri="{FF2B5EF4-FFF2-40B4-BE49-F238E27FC236}">
                  <a16:creationId xmlns:a16="http://schemas.microsoft.com/office/drawing/2014/main" id="{D396C37C-2418-4DD0-9CF2-3C4AC31855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98738" y="5839853"/>
              <a:ext cx="1148488" cy="786896"/>
            </a:xfrm>
            <a:prstGeom prst="rect">
              <a:avLst/>
            </a:prstGeom>
          </p:spPr>
        </p:pic>
        <p:sp>
          <p:nvSpPr>
            <p:cNvPr id="12" name="TextBox 11">
              <a:extLst>
                <a:ext uri="{FF2B5EF4-FFF2-40B4-BE49-F238E27FC236}">
                  <a16:creationId xmlns:a16="http://schemas.microsoft.com/office/drawing/2014/main" id="{CEBF1DFD-245E-4582-BDF9-D60A44FCFEC6}"/>
                </a:ext>
              </a:extLst>
            </p:cNvPr>
            <p:cNvSpPr txBox="1"/>
            <p:nvPr/>
          </p:nvSpPr>
          <p:spPr>
            <a:xfrm>
              <a:off x="10220586" y="6604779"/>
              <a:ext cx="1971414" cy="261610"/>
            </a:xfrm>
            <a:prstGeom prst="rect">
              <a:avLst/>
            </a:prstGeom>
            <a:noFill/>
          </p:spPr>
          <p:txBody>
            <a:bodyPr wrap="square" rtlCol="0">
              <a:spAutoFit/>
            </a:bodyPr>
            <a:lstStyle/>
            <a:p>
              <a:r>
                <a:rPr lang="en-GB" sz="1100" dirty="0"/>
                <a:t>People driven project solutions</a:t>
              </a:r>
            </a:p>
          </p:txBody>
        </p:sp>
      </p:grpSp>
      <p:sp>
        <p:nvSpPr>
          <p:cNvPr id="13" name="Rectangle 12">
            <a:extLst>
              <a:ext uri="{FF2B5EF4-FFF2-40B4-BE49-F238E27FC236}">
                <a16:creationId xmlns:a16="http://schemas.microsoft.com/office/drawing/2014/main" id="{2B358DD5-CCE8-4E7D-887A-CC0770EE21F2}"/>
              </a:ext>
            </a:extLst>
          </p:cNvPr>
          <p:cNvSpPr/>
          <p:nvPr/>
        </p:nvSpPr>
        <p:spPr>
          <a:xfrm>
            <a:off x="5601810" y="0"/>
            <a:ext cx="745724" cy="195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90927901"/>
      </p:ext>
    </p:extLst>
  </p:cSld>
  <p:clrMapOvr>
    <a:masterClrMapping/>
  </p:clrMapOvr>
</p:sld>
</file>

<file path=ppt/theme/theme1.xml><?xml version="1.0" encoding="utf-8"?>
<a:theme xmlns:a="http://schemas.openxmlformats.org/drawingml/2006/main" name="Office Theme">
  <a:themeElements>
    <a:clrScheme name="Mercury3">
      <a:dk1>
        <a:sysClr val="windowText" lastClr="000000"/>
      </a:dk1>
      <a:lt1>
        <a:sysClr val="window" lastClr="FFFFFF"/>
      </a:lt1>
      <a:dk2>
        <a:srgbClr val="44546A"/>
      </a:dk2>
      <a:lt2>
        <a:srgbClr val="E7E6E6"/>
      </a:lt2>
      <a:accent1>
        <a:srgbClr val="20A3DD"/>
      </a:accent1>
      <a:accent2>
        <a:srgbClr val="F1BC17"/>
      </a:accent2>
      <a:accent3>
        <a:srgbClr val="7F7F7F"/>
      </a:accent3>
      <a:accent4>
        <a:srgbClr val="D9D9D9"/>
      </a:accent4>
      <a:accent5>
        <a:srgbClr val="92D050"/>
      </a:accent5>
      <a:accent6>
        <a:srgbClr val="FF9900"/>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B843DA0173F1043ADD66D52FCA43F50" ma:contentTypeVersion="8" ma:contentTypeDescription="Create a new document." ma:contentTypeScope="" ma:versionID="1ba5fa69130581ef5a15e887fb82cbf5">
  <xsd:schema xmlns:xsd="http://www.w3.org/2001/XMLSchema" xmlns:xs="http://www.w3.org/2001/XMLSchema" xmlns:p="http://schemas.microsoft.com/office/2006/metadata/properties" xmlns:ns2="a1602950-2bf6-49af-a23d-bdb0532ec53a" targetNamespace="http://schemas.microsoft.com/office/2006/metadata/properties" ma:root="true" ma:fieldsID="748969696f302b39dadfdac0cf6cdf64" ns2:_="">
    <xsd:import namespace="a1602950-2bf6-49af-a23d-bdb0532ec53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Notes" minOccurs="0"/>
                <xsd:element ref="ns2:MediaServiceDateTake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1602950-2bf6-49af-a23d-bdb0532ec53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Notes" ma:index="12" nillable="true" ma:displayName="Notes" ma:format="Dropdown" ma:internalName="Notes">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Notes xmlns="a1602950-2bf6-49af-a23d-bdb0532ec53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69F4D44-B020-4B10-B010-011EDC38462E}">
  <ds:schemaRefs>
    <ds:schemaRef ds:uri="a1602950-2bf6-49af-a23d-bdb0532ec53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91F459B-5456-46DF-883B-E4BE8E911D05}">
  <ds:schemaRefs>
    <ds:schemaRef ds:uri="a1602950-2bf6-49af-a23d-bdb0532ec53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9E703297-E41A-4A96-9B16-0CA0FD67CE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6045</TotalTime>
  <Words>243</Words>
  <Application>Microsoft Office PowerPoint</Application>
  <PresentationFormat>Widescreen</PresentationFormat>
  <Paragraphs>50</Paragraphs>
  <Slides>10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Calibri</vt:lpstr>
      <vt:lpstr>Calibri </vt:lpstr>
      <vt:lpstr>Calibri Light</vt:lpstr>
      <vt:lpstr>Wingdings</vt:lpstr>
      <vt:lpstr>Office Theme</vt:lpstr>
      <vt:lpstr>Tees Valley Capability Statement </vt:lpstr>
      <vt:lpstr>PowerPoint Presentation</vt:lpstr>
      <vt:lpstr>About Mercury3 Consult</vt:lpstr>
      <vt:lpstr>Our Vision &amp; Values</vt:lpstr>
      <vt:lpstr>Our People </vt:lpstr>
      <vt:lpstr>Our Services</vt:lpstr>
      <vt:lpstr>PowerPoint Presentation</vt:lpstr>
      <vt:lpstr>Our Clients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hayleyw0303@gmail.com</dc:creator>
  <cp:lastModifiedBy>Lucy Jeffers</cp:lastModifiedBy>
  <cp:revision>34</cp:revision>
  <dcterms:created xsi:type="dcterms:W3CDTF">2021-02-25T18:58:46Z</dcterms:created>
  <dcterms:modified xsi:type="dcterms:W3CDTF">2021-10-14T14:37:30Z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0x0101001B843DA0173F1043ADD66D52FCA43F50</vt:lpwstr>
  </property>
  <property fmtid="{D5CDD505-2E9C-101B-9397-08002B2CF9AE}" pid="3" name="MSIP_Label_8577031b-11bc-4db9-b655-7d79027ad570_Enabled">
    <vt:lpwstr>true</vt:lpwstr>
  </property>
  <property fmtid="{D5CDD505-2E9C-101B-9397-08002B2CF9AE}" pid="4" name="MSIP_Label_8577031b-11bc-4db9-b655-7d79027ad570_SetDate">
    <vt:lpwstr>2021-03-01T08:10:21Z</vt:lpwstr>
  </property>
  <property fmtid="{D5CDD505-2E9C-101B-9397-08002B2CF9AE}" pid="5" name="MSIP_Label_8577031b-11bc-4db9-b655-7d79027ad570_Method">
    <vt:lpwstr>Privileged</vt:lpwstr>
  </property>
  <property fmtid="{D5CDD505-2E9C-101B-9397-08002B2CF9AE}" pid="6" name="MSIP_Label_8577031b-11bc-4db9-b655-7d79027ad570_Name">
    <vt:lpwstr>8577031b-11bc-4db9-b655-7d79027ad570</vt:lpwstr>
  </property>
  <property fmtid="{D5CDD505-2E9C-101B-9397-08002B2CF9AE}" pid="7" name="MSIP_Label_8577031b-11bc-4db9-b655-7d79027ad570_SiteId">
    <vt:lpwstr>c22cc3e1-5d7f-4f4d-be03-d5a158cc9409</vt:lpwstr>
  </property>
  <property fmtid="{D5CDD505-2E9C-101B-9397-08002B2CF9AE}" pid="8" name="MSIP_Label_8577031b-11bc-4db9-b655-7d79027ad570_ActionId">
    <vt:lpwstr>199483b0-7bd7-4b79-8ec1-87fe1203d907</vt:lpwstr>
  </property>
  <property fmtid="{D5CDD505-2E9C-101B-9397-08002B2CF9AE}" pid="9" name="MSIP_Label_8577031b-11bc-4db9-b655-7d79027ad570_ContentBits">
    <vt:lpwstr>1</vt:lpwstr>
  </property>
  <property fmtid="{D5CDD505-2E9C-101B-9397-08002B2CF9AE}" pid="10" name="ClassificationContentMarkingHeaderLocations">
    <vt:lpwstr>Office Theme:3</vt:lpwstr>
  </property>
  <property fmtid="{D5CDD505-2E9C-101B-9397-08002B2CF9AE}" pid="11" name="ClassificationContentMarkingHeaderText">
    <vt:lpwstr>OFFICIAL</vt:lpwstr>
  </property>
  <property fmtid="{D5CDD505-2E9C-101B-9397-08002B2CF9AE}" pid="12" name="xd_ProgID">
    <vt:lpwstr/>
  </property>
  <property fmtid="{D5CDD505-2E9C-101B-9397-08002B2CF9AE}" pid="13" name="ComplianceAssetId">
    <vt:lpwstr/>
  </property>
  <property fmtid="{D5CDD505-2E9C-101B-9397-08002B2CF9AE}" pid="14" name="TemplateUrl">
    <vt:lpwstr/>
  </property>
  <property fmtid="{D5CDD505-2E9C-101B-9397-08002B2CF9AE}" pid="15" name="_ExtendedDescription">
    <vt:lpwstr/>
  </property>
  <property fmtid="{D5CDD505-2E9C-101B-9397-08002B2CF9AE}" pid="16" name="xd_Signature">
    <vt:bool>false</vt:bool>
  </property>
</Properties>
</file>